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0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1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2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3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2" r:id="rId2"/>
    <p:sldId id="299" r:id="rId3"/>
    <p:sldId id="300" r:id="rId4"/>
    <p:sldId id="309" r:id="rId5"/>
    <p:sldId id="302" r:id="rId6"/>
    <p:sldId id="301" r:id="rId7"/>
    <p:sldId id="303" r:id="rId8"/>
    <p:sldId id="304" r:id="rId9"/>
    <p:sldId id="305" r:id="rId10"/>
    <p:sldId id="316" r:id="rId11"/>
    <p:sldId id="317" r:id="rId12"/>
    <p:sldId id="318" r:id="rId13"/>
    <p:sldId id="319" r:id="rId14"/>
    <p:sldId id="320" r:id="rId15"/>
    <p:sldId id="321" r:id="rId16"/>
    <p:sldId id="258" r:id="rId17"/>
  </p:sldIdLst>
  <p:sldSz cx="12192000" cy="6858000"/>
  <p:notesSz cx="6858000" cy="9144000"/>
  <p:kinsoku lang="zh-CN" invalStChars="!),.:;?]}、。—ˇ¨〃々～‖…’”〕〉》」』〗】∶！＂＇），．：；？］｀｜｝·，,。." invalEndChars="([{‘“〔〈《「『〖【（［｛．·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600"/>
    <a:srgbClr val="E1D800"/>
    <a:srgbClr val="78006F"/>
    <a:srgbClr val="66CCFF"/>
    <a:srgbClr val="4DB4AF"/>
    <a:srgbClr val="C3BE00"/>
    <a:srgbClr val="781C6F"/>
    <a:srgbClr val="780000"/>
    <a:srgbClr val="00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6957" autoAdjust="0"/>
  </p:normalViewPr>
  <p:slideViewPr>
    <p:cSldViewPr>
      <p:cViewPr varScale="1">
        <p:scale>
          <a:sx n="70" d="100"/>
          <a:sy n="70" d="100"/>
        </p:scale>
        <p:origin x="-120" y="-450"/>
      </p:cViewPr>
      <p:guideLst>
        <p:guide orient="horz" pos="2058"/>
        <p:guide pos="39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12" Type="http://schemas.openxmlformats.org/officeDocument/2006/relationships/image" Target="../media/image38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11" Type="http://schemas.openxmlformats.org/officeDocument/2006/relationships/image" Target="../media/image37.wmf"/><Relationship Id="rId5" Type="http://schemas.openxmlformats.org/officeDocument/2006/relationships/image" Target="../media/image31.wmf"/><Relationship Id="rId10" Type="http://schemas.openxmlformats.org/officeDocument/2006/relationships/image" Target="../media/image36.wmf"/><Relationship Id="rId4" Type="http://schemas.openxmlformats.org/officeDocument/2006/relationships/image" Target="../media/image30.wmf"/><Relationship Id="rId9" Type="http://schemas.openxmlformats.org/officeDocument/2006/relationships/image" Target="../media/image3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04AD9-2ED7-49E9-B946-E364DE379375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0CD91-CB40-47F3-9FC7-B98A9104B9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6040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872C-7004-4752-87E6-E3CE587F3B73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57B9-FAE4-4D7E-98DB-217F8B54A3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1035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image" Target="../media/image30.wmf"/><Relationship Id="rId18" Type="http://schemas.openxmlformats.org/officeDocument/2006/relationships/oleObject" Target="../embeddings/oleObject26.bin"/><Relationship Id="rId26" Type="http://schemas.openxmlformats.org/officeDocument/2006/relationships/oleObject" Target="../embeddings/oleObject30.bin"/><Relationship Id="rId3" Type="http://schemas.openxmlformats.org/officeDocument/2006/relationships/tags" Target="../tags/tag14.xml"/><Relationship Id="rId21" Type="http://schemas.openxmlformats.org/officeDocument/2006/relationships/image" Target="../media/image34.wmf"/><Relationship Id="rId7" Type="http://schemas.openxmlformats.org/officeDocument/2006/relationships/image" Target="../media/image27.wmf"/><Relationship Id="rId12" Type="http://schemas.openxmlformats.org/officeDocument/2006/relationships/oleObject" Target="../embeddings/oleObject23.bin"/><Relationship Id="rId17" Type="http://schemas.openxmlformats.org/officeDocument/2006/relationships/image" Target="../media/image32.wmf"/><Relationship Id="rId25" Type="http://schemas.openxmlformats.org/officeDocument/2006/relationships/image" Target="../media/image36.wmf"/><Relationship Id="rId2" Type="http://schemas.openxmlformats.org/officeDocument/2006/relationships/tags" Target="../tags/tag13.xml"/><Relationship Id="rId16" Type="http://schemas.openxmlformats.org/officeDocument/2006/relationships/oleObject" Target="../embeddings/oleObject25.bin"/><Relationship Id="rId20" Type="http://schemas.openxmlformats.org/officeDocument/2006/relationships/oleObject" Target="../embeddings/oleObject27.bin"/><Relationship Id="rId29" Type="http://schemas.openxmlformats.org/officeDocument/2006/relationships/image" Target="../media/image38.wmf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29.wmf"/><Relationship Id="rId24" Type="http://schemas.openxmlformats.org/officeDocument/2006/relationships/oleObject" Target="../embeddings/oleObject29.bin"/><Relationship Id="rId5" Type="http://schemas.openxmlformats.org/officeDocument/2006/relationships/notesSlide" Target="../notesSlides/notesSlide9.xml"/><Relationship Id="rId15" Type="http://schemas.openxmlformats.org/officeDocument/2006/relationships/image" Target="../media/image31.wmf"/><Relationship Id="rId23" Type="http://schemas.openxmlformats.org/officeDocument/2006/relationships/image" Target="../media/image35.wmf"/><Relationship Id="rId28" Type="http://schemas.openxmlformats.org/officeDocument/2006/relationships/oleObject" Target="../embeddings/oleObject31.bin"/><Relationship Id="rId10" Type="http://schemas.openxmlformats.org/officeDocument/2006/relationships/oleObject" Target="../embeddings/oleObject22.bin"/><Relationship Id="rId19" Type="http://schemas.openxmlformats.org/officeDocument/2006/relationships/image" Target="../media/image33.wmf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8.wmf"/><Relationship Id="rId14" Type="http://schemas.openxmlformats.org/officeDocument/2006/relationships/oleObject" Target="../embeddings/oleObject24.bin"/><Relationship Id="rId22" Type="http://schemas.openxmlformats.org/officeDocument/2006/relationships/oleObject" Target="../embeddings/oleObject28.bin"/><Relationship Id="rId27" Type="http://schemas.openxmlformats.org/officeDocument/2006/relationships/image" Target="../media/image3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39.wmf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2.bin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tags" Target="../tags/tag18.xml"/><Relationship Id="rId7" Type="http://schemas.openxmlformats.org/officeDocument/2006/relationships/image" Target="../media/image40.wmf"/><Relationship Id="rId2" Type="http://schemas.openxmlformats.org/officeDocument/2006/relationships/tags" Target="../tags/tag1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3.bin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41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tags" Target="../tags/tag20.xml"/><Relationship Id="rId7" Type="http://schemas.openxmlformats.org/officeDocument/2006/relationships/oleObject" Target="../embeddings/oleObject35.bin"/><Relationship Id="rId2" Type="http://schemas.openxmlformats.org/officeDocument/2006/relationships/tags" Target="../tags/tag19.xml"/><Relationship Id="rId1" Type="http://schemas.openxmlformats.org/officeDocument/2006/relationships/vmlDrawing" Target="../drawings/vmlDrawing11.v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tags" Target="../tags/tag23.xml"/><Relationship Id="rId7" Type="http://schemas.openxmlformats.org/officeDocument/2006/relationships/oleObject" Target="../embeddings/oleObject36.bin"/><Relationship Id="rId2" Type="http://schemas.openxmlformats.org/officeDocument/2006/relationships/tags" Target="../tags/tag2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4.jpe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3" Type="http://schemas.openxmlformats.org/officeDocument/2006/relationships/tags" Target="../tags/tag25.xml"/><Relationship Id="rId7" Type="http://schemas.openxmlformats.org/officeDocument/2006/relationships/image" Target="../media/image45.wmf"/><Relationship Id="rId2" Type="http://schemas.openxmlformats.org/officeDocument/2006/relationships/tags" Target="../tags/tag24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7.bin"/><Relationship Id="rId5" Type="http://schemas.openxmlformats.org/officeDocument/2006/relationships/notesSlide" Target="../notesSlides/notesSlide14.xml"/><Relationship Id="rId10" Type="http://schemas.openxmlformats.org/officeDocument/2006/relationships/image" Target="../media/image47.emf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46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9.w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8.wmf"/><Relationship Id="rId4" Type="http://schemas.openxmlformats.org/officeDocument/2006/relationships/notesSlide" Target="../notesSlides/notesSlide2.xml"/><Relationship Id="rId9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13.wmf"/><Relationship Id="rId3" Type="http://schemas.openxmlformats.org/officeDocument/2006/relationships/tags" Target="../tags/tag5.xml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8.bin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2.wmf"/><Relationship Id="rId5" Type="http://schemas.openxmlformats.org/officeDocument/2006/relationships/notesSlide" Target="../notesSlides/notesSlide3.xml"/><Relationship Id="rId10" Type="http://schemas.openxmlformats.org/officeDocument/2006/relationships/oleObject" Target="../embeddings/oleObject7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14.wmf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5.wmf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17.wmf"/><Relationship Id="rId5" Type="http://schemas.openxmlformats.org/officeDocument/2006/relationships/audio" Target="../media/audio1.wav"/><Relationship Id="rId10" Type="http://schemas.openxmlformats.org/officeDocument/2006/relationships/oleObject" Target="../embeddings/oleObject12.bin"/><Relationship Id="rId4" Type="http://schemas.openxmlformats.org/officeDocument/2006/relationships/notesSlide" Target="../notesSlides/notesSlide5.xml"/><Relationship Id="rId9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14.bin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3.bin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oleObject" Target="../embeddings/oleObject17.bin"/><Relationship Id="rId3" Type="http://schemas.openxmlformats.org/officeDocument/2006/relationships/tags" Target="../tags/tag11.xml"/><Relationship Id="rId7" Type="http://schemas.openxmlformats.org/officeDocument/2006/relationships/image" Target="../media/image25.wmf"/><Relationship Id="rId12" Type="http://schemas.openxmlformats.org/officeDocument/2006/relationships/image" Target="../media/image21.wmf"/><Relationship Id="rId2" Type="http://schemas.openxmlformats.org/officeDocument/2006/relationships/tags" Target="../tags/tag10.xml"/><Relationship Id="rId16" Type="http://schemas.openxmlformats.org/officeDocument/2006/relationships/image" Target="../media/image23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24.wmf"/><Relationship Id="rId11" Type="http://schemas.openxmlformats.org/officeDocument/2006/relationships/oleObject" Target="../embeddings/oleObject16.bin"/><Relationship Id="rId5" Type="http://schemas.openxmlformats.org/officeDocument/2006/relationships/notesSlide" Target="../notesSlides/notesSlide7.xml"/><Relationship Id="rId15" Type="http://schemas.openxmlformats.org/officeDocument/2006/relationships/oleObject" Target="../embeddings/oleObject18.bin"/><Relationship Id="rId10" Type="http://schemas.openxmlformats.org/officeDocument/2006/relationships/image" Target="../media/image20.wmf"/><Relationship Id="rId4" Type="http://schemas.openxmlformats.org/officeDocument/2006/relationships/slideLayout" Target="../slideLayouts/slideLayout7.xml"/><Relationship Id="rId9" Type="http://schemas.openxmlformats.org/officeDocument/2006/relationships/oleObject" Target="../embeddings/oleObject15.bin"/><Relationship Id="rId14" Type="http://schemas.openxmlformats.org/officeDocument/2006/relationships/image" Target="../media/image2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9.bin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649313" y="2122506"/>
            <a:ext cx="6893373" cy="15684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zh-CN" sz="96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实数的运算</a:t>
            </a: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082" name="文本框 8221"/>
          <p:cNvSpPr txBox="1"/>
          <p:nvPr/>
        </p:nvSpPr>
        <p:spPr>
          <a:xfrm>
            <a:off x="541338" y="977265"/>
            <a:ext cx="8496300" cy="5015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 b="1" dirty="0">
                <a:solidFill>
                  <a:srgbClr val="FF0000"/>
                </a:solidFill>
                <a:latin typeface="Times New Roman" panose="02020603050405020304" charset="0"/>
                <a:sym typeface="宋体" panose="02010600030101010101" pitchFamily="2" charset="-122"/>
              </a:rPr>
              <a:t>1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charset="0"/>
                <a:sym typeface="宋体" panose="02010600030101010101" pitchFamily="2" charset="-122"/>
              </a:rPr>
              <a:t>.</a:t>
            </a:r>
            <a:r>
              <a:rPr lang="zh-CN" altLang="zh-CN" sz="3200" b="1" dirty="0">
                <a:solidFill>
                  <a:srgbClr val="FF0000"/>
                </a:solidFill>
                <a:latin typeface="Times New Roman" panose="02020603050405020304" charset="0"/>
                <a:sym typeface="宋体" panose="02010600030101010101" pitchFamily="2" charset="-122"/>
              </a:rPr>
              <a:t>填空</a:t>
            </a:r>
            <a:endParaRPr lang="en-US" sz="3200" b="1" dirty="0">
              <a:solidFill>
                <a:srgbClr val="FF0000"/>
              </a:solidFill>
              <a:latin typeface="Times New Roman" panose="02020603050405020304" charset="0"/>
              <a:sym typeface="宋体" panose="0201060003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charset="0"/>
              </a:rPr>
              <a:t>（</a:t>
            </a:r>
            <a:r>
              <a:rPr lang="en-US" altLang="zh-CN" sz="3200" b="1" dirty="0">
                <a:latin typeface="Times New Roman" panose="02020603050405020304" charset="0"/>
              </a:rPr>
              <a:t>1</a:t>
            </a:r>
            <a:r>
              <a:rPr lang="zh-CN" altLang="en-US" sz="3200" b="1" dirty="0">
                <a:latin typeface="Times New Roman" panose="02020603050405020304" charset="0"/>
              </a:rPr>
              <a:t>）         的相反数是</a:t>
            </a:r>
            <a:r>
              <a:rPr lang="zh-CN" altLang="en-US" sz="3200" b="1" u="sng" dirty="0">
                <a:latin typeface="Times New Roman" panose="02020603050405020304" charset="0"/>
              </a:rPr>
              <a:t>                 </a:t>
            </a:r>
            <a:r>
              <a:rPr lang="zh-CN" altLang="en-US" sz="3200" b="1" dirty="0">
                <a:latin typeface="Times New Roman" panose="02020603050405020304" charset="0"/>
              </a:rPr>
              <a:t>；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charset="0"/>
              </a:rPr>
              <a:t>                    的相反数是</a:t>
            </a:r>
            <a:r>
              <a:rPr lang="zh-CN" altLang="en-US" sz="3200" b="1" u="sng" dirty="0">
                <a:latin typeface="Times New Roman" panose="02020603050405020304" charset="0"/>
                <a:sym typeface="宋体" panose="02010600030101010101" pitchFamily="2" charset="-122"/>
              </a:rPr>
              <a:t>                </a:t>
            </a:r>
            <a:r>
              <a:rPr lang="zh-CN" altLang="en-US" sz="3200" b="1" dirty="0">
                <a:latin typeface="Times New Roman" panose="02020603050405020304" charset="0"/>
              </a:rPr>
              <a:t>．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charset="0"/>
              </a:rPr>
              <a:t>（</a:t>
            </a:r>
            <a:r>
              <a:rPr lang="en-US" altLang="zh-CN" sz="3200" b="1" dirty="0">
                <a:latin typeface="Times New Roman" panose="02020603050405020304" charset="0"/>
              </a:rPr>
              <a:t>2</a:t>
            </a:r>
            <a:r>
              <a:rPr lang="zh-CN" altLang="en-US" sz="3200" b="1" dirty="0">
                <a:latin typeface="Times New Roman" panose="02020603050405020304" charset="0"/>
              </a:rPr>
              <a:t>） </a:t>
            </a:r>
            <a:r>
              <a:rPr lang="zh-CN" altLang="en-US" sz="3200" b="1" u="sng" dirty="0">
                <a:latin typeface="Times New Roman" panose="02020603050405020304" charset="0"/>
                <a:sym typeface="宋体" panose="02010600030101010101" pitchFamily="2" charset="-122"/>
              </a:rPr>
              <a:t>           </a:t>
            </a:r>
            <a:r>
              <a:rPr lang="zh-CN" altLang="en-US" sz="3200" b="1" dirty="0">
                <a:latin typeface="Times New Roman" panose="02020603050405020304" charset="0"/>
              </a:rPr>
              <a:t>的相反数是      ；                    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charset="0"/>
              </a:rPr>
              <a:t>           </a:t>
            </a:r>
            <a:r>
              <a:rPr lang="zh-CN" altLang="en-US" sz="3200" b="1" u="sng" dirty="0">
                <a:latin typeface="Times New Roman" panose="02020603050405020304" charset="0"/>
                <a:sym typeface="宋体" panose="02010600030101010101" pitchFamily="2" charset="-122"/>
              </a:rPr>
              <a:t>           </a:t>
            </a:r>
            <a:r>
              <a:rPr lang="zh-CN" altLang="en-US" sz="3200" b="1" dirty="0">
                <a:latin typeface="Times New Roman" panose="02020603050405020304" charset="0"/>
              </a:rPr>
              <a:t>的相反数是</a:t>
            </a:r>
            <a:r>
              <a:rPr lang="zh-CN" altLang="en-US" sz="3200" b="1" dirty="0">
                <a:latin typeface="Times New Roman" panose="02020603050405020304" charset="0"/>
                <a:sym typeface="宋体" panose="02010600030101010101" pitchFamily="2" charset="-122"/>
              </a:rPr>
              <a:t>           </a:t>
            </a:r>
            <a:r>
              <a:rPr lang="zh-CN" altLang="en-US" sz="3200" b="1" dirty="0">
                <a:latin typeface="Times New Roman" panose="02020603050405020304" charset="0"/>
              </a:rPr>
              <a:t> ．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charset="0"/>
              </a:rPr>
              <a:t>（</a:t>
            </a:r>
            <a:r>
              <a:rPr lang="en-US" altLang="zh-CN" sz="3200" b="1" dirty="0">
                <a:latin typeface="Times New Roman" panose="02020603050405020304" charset="0"/>
              </a:rPr>
              <a:t>3</a:t>
            </a:r>
            <a:r>
              <a:rPr lang="zh-CN" altLang="en-US" sz="3200" b="1" dirty="0">
                <a:latin typeface="Times New Roman" panose="02020603050405020304" charset="0"/>
              </a:rPr>
              <a:t>）           的绝对值是</a:t>
            </a:r>
            <a:r>
              <a:rPr lang="zh-CN" altLang="en-US" sz="3200" b="1" u="sng" dirty="0">
                <a:latin typeface="Times New Roman" panose="02020603050405020304" charset="0"/>
                <a:sym typeface="宋体" panose="02010600030101010101" pitchFamily="2" charset="-122"/>
              </a:rPr>
              <a:t>              </a:t>
            </a:r>
            <a:r>
              <a:rPr lang="zh-CN" altLang="en-US" sz="3200" b="1" dirty="0">
                <a:latin typeface="Times New Roman" panose="02020603050405020304" charset="0"/>
              </a:rPr>
              <a:t>．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charset="0"/>
              </a:rPr>
              <a:t>（</a:t>
            </a:r>
            <a:r>
              <a:rPr lang="en-US" altLang="zh-CN" sz="3200" b="1" dirty="0">
                <a:latin typeface="Times New Roman" panose="02020603050405020304" charset="0"/>
              </a:rPr>
              <a:t>4</a:t>
            </a:r>
            <a:r>
              <a:rPr lang="zh-CN" altLang="en-US" sz="3200" b="1" dirty="0">
                <a:latin typeface="Times New Roman" panose="02020603050405020304" charset="0"/>
              </a:rPr>
              <a:t>） 绝对值是       的数是</a:t>
            </a:r>
            <a:r>
              <a:rPr lang="zh-CN" altLang="en-US" sz="3200" b="1" u="sng" dirty="0">
                <a:latin typeface="Times New Roman" panose="02020603050405020304" charset="0"/>
                <a:sym typeface="宋体" panose="02010600030101010101" pitchFamily="2" charset="-122"/>
              </a:rPr>
              <a:t>        </a:t>
            </a:r>
            <a:r>
              <a:rPr lang="zh-CN" altLang="en-US" sz="3200" b="1" u="sng" dirty="0">
                <a:latin typeface="Times New Roman" panose="02020603050405020304" charset="0"/>
              </a:rPr>
              <a:t>           </a:t>
            </a:r>
            <a:r>
              <a:rPr lang="zh-CN" altLang="en-US" sz="3200" b="1" dirty="0">
                <a:latin typeface="Times New Roman" panose="02020603050405020304" charset="0"/>
              </a:rPr>
              <a:t>．</a:t>
            </a:r>
          </a:p>
        </p:txBody>
      </p:sp>
      <p:graphicFrame>
        <p:nvGraphicFramePr>
          <p:cNvPr id="46085" name="Object 5"/>
          <p:cNvGraphicFramePr>
            <a:graphicFrameLocks noChangeAspect="1"/>
          </p:cNvGraphicFramePr>
          <p:nvPr/>
        </p:nvGraphicFramePr>
        <p:xfrm>
          <a:off x="1693863" y="1767840"/>
          <a:ext cx="792162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1" r:id="rId6" imgW="355600" imgH="228600" progId="Equation.3">
                  <p:embed/>
                </p:oleObj>
              </mc:Choice>
              <mc:Fallback>
                <p:oleObj r:id="rId6" imgW="355600" imgH="228600" progId="Equation.3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693863" y="1767840"/>
                        <a:ext cx="792162" cy="5048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9" name="Object 7"/>
          <p:cNvGraphicFramePr>
            <a:graphicFrameLocks noChangeAspect="1"/>
          </p:cNvGraphicFramePr>
          <p:nvPr/>
        </p:nvGraphicFramePr>
        <p:xfrm>
          <a:off x="4748213" y="1734503"/>
          <a:ext cx="576262" cy="53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r:id="rId8" imgW="241300" imgH="228600" progId="Equation.3">
                  <p:embed/>
                </p:oleObj>
              </mc:Choice>
              <mc:Fallback>
                <p:oleObj r:id="rId8" imgW="241300" imgH="228600" progId="Equation.3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748213" y="1734503"/>
                        <a:ext cx="576262" cy="5381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9" name="Object 9"/>
          <p:cNvGraphicFramePr>
            <a:graphicFrameLocks noChangeAspect="1"/>
          </p:cNvGraphicFramePr>
          <p:nvPr/>
        </p:nvGraphicFramePr>
        <p:xfrm>
          <a:off x="1363663" y="2560003"/>
          <a:ext cx="1235075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" r:id="rId10" imgW="520065" imgH="177800" progId="Equation.DSMT4">
                  <p:embed/>
                </p:oleObj>
              </mc:Choice>
              <mc:Fallback>
                <p:oleObj r:id="rId10" imgW="520065" imgH="177800" progId="Equation.DSMT4">
                  <p:embed/>
                  <p:pic>
                    <p:nvPicPr>
                      <p:cNvPr id="0" name="图片 3115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363663" y="2560003"/>
                        <a:ext cx="1235075" cy="4111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03" name="Object 11"/>
          <p:cNvGraphicFramePr>
            <a:graphicFrameLocks noChangeAspect="1"/>
          </p:cNvGraphicFramePr>
          <p:nvPr/>
        </p:nvGraphicFramePr>
        <p:xfrm>
          <a:off x="4748213" y="2498090"/>
          <a:ext cx="1236662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4" r:id="rId12" imgW="520065" imgH="177800" progId="Equation.DSMT4">
                  <p:embed/>
                </p:oleObj>
              </mc:Choice>
              <mc:Fallback>
                <p:oleObj r:id="rId12" imgW="520065" imgH="177800" progId="Equation.DSMT4">
                  <p:embed/>
                  <p:pic>
                    <p:nvPicPr>
                      <p:cNvPr id="0" name="图片 3104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748213" y="2498090"/>
                        <a:ext cx="1236662" cy="412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94" name="Object 15"/>
          <p:cNvGraphicFramePr>
            <a:graphicFrameLocks noChangeAspect="1"/>
          </p:cNvGraphicFramePr>
          <p:nvPr/>
        </p:nvGraphicFramePr>
        <p:xfrm>
          <a:off x="4930775" y="3199765"/>
          <a:ext cx="50482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5" r:id="rId14" imgW="228600" imgH="228600" progId="Equation.3">
                  <p:embed/>
                </p:oleObj>
              </mc:Choice>
              <mc:Fallback>
                <p:oleObj r:id="rId14" imgW="228600" imgH="228600" progId="Equation.3">
                  <p:embed/>
                  <p:pic>
                    <p:nvPicPr>
                      <p:cNvPr id="0" name="图片 3111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930775" y="3199765"/>
                        <a:ext cx="504825" cy="5048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97" name="Object 19"/>
          <p:cNvGraphicFramePr>
            <a:graphicFrameLocks noChangeAspect="1"/>
          </p:cNvGraphicFramePr>
          <p:nvPr/>
        </p:nvGraphicFramePr>
        <p:xfrm>
          <a:off x="4932363" y="3869690"/>
          <a:ext cx="1152525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6" r:id="rId16" imgW="419100" imgH="228600" progId="Equation.3">
                  <p:embed/>
                </p:oleObj>
              </mc:Choice>
              <mc:Fallback>
                <p:oleObj r:id="rId16" imgW="419100" imgH="228600" progId="Equation.3">
                  <p:embed/>
                  <p:pic>
                    <p:nvPicPr>
                      <p:cNvPr id="0" name="图片 3113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932363" y="3869690"/>
                        <a:ext cx="1152525" cy="6270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99" name="Object 21"/>
          <p:cNvGraphicFramePr>
            <a:graphicFrameLocks noChangeAspect="1"/>
          </p:cNvGraphicFramePr>
          <p:nvPr/>
        </p:nvGraphicFramePr>
        <p:xfrm>
          <a:off x="1622425" y="4568190"/>
          <a:ext cx="1152525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7" r:id="rId18" imgW="431800" imgH="228600" progId="Equation.3">
                  <p:embed/>
                </p:oleObj>
              </mc:Choice>
              <mc:Fallback>
                <p:oleObj r:id="rId18" imgW="431800" imgH="228600" progId="Equation.3">
                  <p:embed/>
                  <p:pic>
                    <p:nvPicPr>
                      <p:cNvPr id="0" name="图片 3114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622425" y="4568190"/>
                        <a:ext cx="1152525" cy="6048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101" name="Object 23"/>
          <p:cNvGraphicFramePr>
            <a:graphicFrameLocks noChangeAspect="1"/>
          </p:cNvGraphicFramePr>
          <p:nvPr/>
        </p:nvGraphicFramePr>
        <p:xfrm>
          <a:off x="3494088" y="5360353"/>
          <a:ext cx="576262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8" r:id="rId20" imgW="228600" imgH="228600" progId="Equation.3">
                  <p:embed/>
                </p:oleObj>
              </mc:Choice>
              <mc:Fallback>
                <p:oleObj r:id="rId20" imgW="228600" imgH="228600" progId="Equation.3">
                  <p:embed/>
                  <p:pic>
                    <p:nvPicPr>
                      <p:cNvPr id="0" name="图片 3112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3494088" y="5360353"/>
                        <a:ext cx="576262" cy="5762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13"/>
          <p:cNvGraphicFramePr>
            <a:graphicFrameLocks noChangeAspect="1"/>
          </p:cNvGraphicFramePr>
          <p:nvPr/>
        </p:nvGraphicFramePr>
        <p:xfrm>
          <a:off x="1765300" y="3174365"/>
          <a:ext cx="792163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9" r:id="rId22" imgW="342900" imgH="228600" progId="Equation.3">
                  <p:embed/>
                </p:oleObj>
              </mc:Choice>
              <mc:Fallback>
                <p:oleObj r:id="rId22" imgW="342900" imgH="228600" progId="Equation.3">
                  <p:embed/>
                  <p:pic>
                    <p:nvPicPr>
                      <p:cNvPr id="0" name="图片 3110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765300" y="3174365"/>
                        <a:ext cx="792163" cy="5286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7"/>
          <p:cNvGraphicFramePr>
            <a:graphicFrameLocks noChangeAspect="1"/>
          </p:cNvGraphicFramePr>
          <p:nvPr/>
        </p:nvGraphicFramePr>
        <p:xfrm>
          <a:off x="1765300" y="3834765"/>
          <a:ext cx="1079500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0" r:id="rId24" imgW="419100" imgH="228600" progId="Equation.3">
                  <p:embed/>
                </p:oleObj>
              </mc:Choice>
              <mc:Fallback>
                <p:oleObj r:id="rId24" imgW="419100" imgH="228600" progId="Equation.3">
                  <p:embed/>
                  <p:pic>
                    <p:nvPicPr>
                      <p:cNvPr id="0" name="图片 3103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765300" y="3834765"/>
                        <a:ext cx="1079500" cy="5889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25"/>
          <p:cNvGraphicFramePr>
            <a:graphicFrameLocks noChangeAspect="1"/>
          </p:cNvGraphicFramePr>
          <p:nvPr/>
        </p:nvGraphicFramePr>
        <p:xfrm>
          <a:off x="5364163" y="5371465"/>
          <a:ext cx="1727200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1" r:id="rId26" imgW="685800" imgH="228600" progId="Equation.3">
                  <p:embed/>
                </p:oleObj>
              </mc:Choice>
              <mc:Fallback>
                <p:oleObj r:id="rId26" imgW="685800" imgH="228600" progId="Equation.3">
                  <p:embed/>
                  <p:pic>
                    <p:nvPicPr>
                      <p:cNvPr id="0" name="图片 3109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5364163" y="5371465"/>
                        <a:ext cx="1727200" cy="5762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7"/>
          <p:cNvGraphicFramePr>
            <a:graphicFrameLocks noChangeAspect="1"/>
          </p:cNvGraphicFramePr>
          <p:nvPr/>
        </p:nvGraphicFramePr>
        <p:xfrm>
          <a:off x="5114925" y="4704715"/>
          <a:ext cx="280988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2" r:id="rId28" imgW="127000" imgH="165100" progId="Equation.3">
                  <p:embed/>
                </p:oleObj>
              </mc:Choice>
              <mc:Fallback>
                <p:oleObj r:id="rId28" imgW="127000" imgH="165100" progId="Equation.3">
                  <p:embed/>
                  <p:pic>
                    <p:nvPicPr>
                      <p:cNvPr id="0" name="图片 3108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5114925" y="4704715"/>
                        <a:ext cx="280988" cy="3651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 Box 21"/>
          <p:cNvSpPr txBox="1">
            <a:spLocks noChangeArrowheads="1"/>
          </p:cNvSpPr>
          <p:nvPr/>
        </p:nvSpPr>
        <p:spPr bwMode="auto">
          <a:xfrm>
            <a:off x="615315" y="998220"/>
            <a:ext cx="9731375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3200" b="1" dirty="0" smtClean="0">
                <a:latin typeface="+mn-ea"/>
                <a:cs typeface="+mn-ea"/>
              </a:rPr>
              <a:t>2.</a:t>
            </a:r>
            <a:r>
              <a:rPr lang="zh-CN" altLang="en-US" sz="3200" b="1" dirty="0">
                <a:latin typeface="+mn-ea"/>
                <a:cs typeface="+mn-ea"/>
              </a:rPr>
              <a:t>有一个数值转换器，原理如下，当输</a:t>
            </a:r>
            <a:r>
              <a:rPr lang="en-US" altLang="zh-CN" sz="3200" b="1" dirty="0">
                <a:latin typeface="+mn-ea"/>
                <a:cs typeface="+mn-ea"/>
              </a:rPr>
              <a:t>x</a:t>
            </a:r>
            <a:r>
              <a:rPr lang="zh-CN" altLang="zh-CN" sz="3200" b="1" dirty="0" smtClean="0">
                <a:latin typeface="+mn-ea"/>
                <a:cs typeface="+mn-ea"/>
              </a:rPr>
              <a:t>=</a:t>
            </a:r>
            <a:r>
              <a:rPr lang="en-US" altLang="zh-CN" sz="3200" b="1" dirty="0" smtClean="0">
                <a:latin typeface="+mn-ea"/>
                <a:cs typeface="+mn-ea"/>
              </a:rPr>
              <a:t>256</a:t>
            </a:r>
            <a:r>
              <a:rPr lang="zh-CN" altLang="en-US" sz="3200" b="1" dirty="0" smtClean="0">
                <a:latin typeface="+mn-ea"/>
                <a:cs typeface="+mn-ea"/>
              </a:rPr>
              <a:t>时</a:t>
            </a:r>
            <a:r>
              <a:rPr lang="zh-CN" altLang="en-US" sz="3200" b="1" dirty="0">
                <a:latin typeface="+mn-ea"/>
                <a:cs typeface="+mn-ea"/>
              </a:rPr>
              <a:t>，输</a:t>
            </a:r>
            <a:r>
              <a:rPr lang="zh-CN" altLang="en-US" sz="3200" b="1" dirty="0" smtClean="0">
                <a:latin typeface="+mn-ea"/>
                <a:cs typeface="+mn-ea"/>
              </a:rPr>
              <a:t>出的</a:t>
            </a:r>
            <a:r>
              <a:rPr lang="zh-CN" altLang="zh-CN" sz="3200" b="1" dirty="0">
                <a:latin typeface="+mn-ea"/>
                <a:cs typeface="+mn-ea"/>
              </a:rPr>
              <a:t>y</a:t>
            </a:r>
            <a:r>
              <a:rPr lang="zh-CN" altLang="en-US" sz="3200" b="1" dirty="0">
                <a:latin typeface="+mn-ea"/>
                <a:cs typeface="+mn-ea"/>
              </a:rPr>
              <a:t>是 </a:t>
            </a:r>
            <a:r>
              <a:rPr lang="zh-CN" altLang="en-US" sz="3200" b="1" dirty="0" smtClean="0">
                <a:latin typeface="+mn-ea"/>
                <a:cs typeface="+mn-ea"/>
              </a:rPr>
              <a:t>（    </a:t>
            </a:r>
            <a:r>
              <a:rPr lang="zh-CN" altLang="en-US" sz="3200" b="1" dirty="0">
                <a:latin typeface="+mn-ea"/>
                <a:cs typeface="+mn-ea"/>
              </a:rPr>
              <a:t>）</a:t>
            </a:r>
          </a:p>
        </p:txBody>
      </p:sp>
      <p:sp>
        <p:nvSpPr>
          <p:cNvPr id="6" name="Line 22"/>
          <p:cNvSpPr/>
          <p:nvPr/>
        </p:nvSpPr>
        <p:spPr>
          <a:xfrm>
            <a:off x="5264966" y="2564947"/>
            <a:ext cx="2235200" cy="2540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sp>
      <p:cxnSp>
        <p:nvCxnSpPr>
          <p:cNvPr id="7" name="AutoShape 23"/>
          <p:cNvCxnSpPr>
            <a:cxnSpLocks noChangeShapeType="1"/>
          </p:cNvCxnSpPr>
          <p:nvPr/>
        </p:nvCxnSpPr>
        <p:spPr bwMode="auto">
          <a:xfrm rot="16200000" flipH="1">
            <a:off x="6382567" y="2590348"/>
            <a:ext cx="1588" cy="1588"/>
          </a:xfrm>
          <a:prstGeom prst="bentConnector3">
            <a:avLst>
              <a:gd name="adj1" fmla="val 14400005"/>
            </a:avLst>
          </a:prstGeom>
          <a:noFill/>
          <a:ln w="9525">
            <a:noFill/>
            <a:miter lim="800000"/>
          </a:ln>
        </p:spPr>
      </p:cxnSp>
      <p:grpSp>
        <p:nvGrpSpPr>
          <p:cNvPr id="8" name="Group 24"/>
          <p:cNvGrpSpPr/>
          <p:nvPr/>
        </p:nvGrpSpPr>
        <p:grpSpPr bwMode="auto">
          <a:xfrm>
            <a:off x="1362891" y="2074410"/>
            <a:ext cx="7229475" cy="1554162"/>
            <a:chOff x="0" y="-34"/>
            <a:chExt cx="4810" cy="978"/>
          </a:xfrm>
        </p:grpSpPr>
        <p:sp>
          <p:nvSpPr>
            <p:cNvPr id="9" name="Line 25"/>
            <p:cNvSpPr/>
            <p:nvPr/>
          </p:nvSpPr>
          <p:spPr>
            <a:xfrm>
              <a:off x="781" y="272"/>
              <a:ext cx="226" cy="0"/>
            </a:xfrm>
            <a:prstGeom prst="line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sp>
        <p:grpSp>
          <p:nvGrpSpPr>
            <p:cNvPr id="10" name="Group 26"/>
            <p:cNvGrpSpPr/>
            <p:nvPr/>
          </p:nvGrpSpPr>
          <p:grpSpPr bwMode="auto">
            <a:xfrm>
              <a:off x="0" y="-34"/>
              <a:ext cx="4810" cy="483"/>
              <a:chOff x="0" y="-34"/>
              <a:chExt cx="4810" cy="483"/>
            </a:xfrm>
          </p:grpSpPr>
          <p:sp>
            <p:nvSpPr>
              <p:cNvPr id="13" name="Text Box 27"/>
              <p:cNvSpPr txBox="1">
                <a:spLocks noChangeArrowheads="1"/>
              </p:cNvSpPr>
              <p:nvPr/>
            </p:nvSpPr>
            <p:spPr bwMode="auto">
              <a:xfrm>
                <a:off x="0" y="93"/>
                <a:ext cx="771" cy="32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zh-CN" altLang="en-US" sz="2800">
                    <a:latin typeface="黑体" panose="02010609060101010101" charset="-122"/>
                    <a:ea typeface="黑体" panose="02010609060101010101" charset="-122"/>
                  </a:rPr>
                  <a:t>输入</a:t>
                </a:r>
                <a:r>
                  <a:rPr lang="zh-CN" altLang="zh-CN" sz="2400" i="1">
                    <a:latin typeface="Times New Roman" panose="02020603050405020304" charset="0"/>
                    <a:ea typeface="黑体" panose="02010609060101010101" charset="-122"/>
                  </a:rPr>
                  <a:t>x</a:t>
                </a:r>
              </a:p>
            </p:txBody>
          </p:sp>
          <p:sp>
            <p:nvSpPr>
              <p:cNvPr id="12" name="Text Box 28"/>
              <p:cNvSpPr txBox="1">
                <a:spLocks noChangeArrowheads="1"/>
              </p:cNvSpPr>
              <p:nvPr/>
            </p:nvSpPr>
            <p:spPr bwMode="auto">
              <a:xfrm>
                <a:off x="1025" y="86"/>
                <a:ext cx="1570" cy="32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zh-CN" altLang="en-US" sz="2800">
                    <a:latin typeface="楷体_GB2312" panose="02010609030101010101" pitchFamily="49" charset="-122"/>
                    <a:ea typeface="黑体" panose="02010609060101010101" charset="-122"/>
                  </a:rPr>
                  <a:t>取算术平方根</a:t>
                </a:r>
              </a:p>
            </p:txBody>
          </p:sp>
          <p:sp>
            <p:nvSpPr>
              <p:cNvPr id="15" name="Text Box 29"/>
              <p:cNvSpPr txBox="1">
                <a:spLocks noChangeArrowheads="1"/>
              </p:cNvSpPr>
              <p:nvPr/>
            </p:nvSpPr>
            <p:spPr bwMode="auto">
              <a:xfrm>
                <a:off x="3022" y="-34"/>
                <a:ext cx="1134" cy="32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zh-CN" altLang="en-US" sz="2800">
                    <a:latin typeface="楷体_GB2312" panose="02010609030101010101" pitchFamily="49" charset="-122"/>
                    <a:ea typeface="黑体" panose="02010609060101010101" charset="-122"/>
                  </a:rPr>
                  <a:t>是无理数</a:t>
                </a:r>
              </a:p>
            </p:txBody>
          </p:sp>
          <p:sp>
            <p:nvSpPr>
              <p:cNvPr id="16" name="Text Box 30"/>
              <p:cNvSpPr txBox="1">
                <a:spLocks noChangeArrowheads="1"/>
              </p:cNvSpPr>
              <p:nvPr/>
            </p:nvSpPr>
            <p:spPr bwMode="auto">
              <a:xfrm>
                <a:off x="4084" y="120"/>
                <a:ext cx="726" cy="32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zh-CN" altLang="en-US" sz="2800">
                    <a:latin typeface="黑体" panose="02010609060101010101" charset="-122"/>
                    <a:ea typeface="黑体" panose="02010609060101010101" charset="-122"/>
                  </a:rPr>
                  <a:t>输出</a:t>
                </a:r>
                <a:r>
                  <a:rPr lang="zh-CN" altLang="zh-CN" sz="2800" i="1">
                    <a:latin typeface="Times New Roman" panose="02020603050405020304" charset="0"/>
                    <a:ea typeface="黑体" panose="02010609060101010101" charset="-122"/>
                  </a:rPr>
                  <a:t>y</a:t>
                </a:r>
              </a:p>
            </p:txBody>
          </p:sp>
        </p:grpSp>
        <p:grpSp>
          <p:nvGrpSpPr>
            <p:cNvPr id="17" name="Group 31"/>
            <p:cNvGrpSpPr/>
            <p:nvPr/>
          </p:nvGrpSpPr>
          <p:grpSpPr bwMode="auto">
            <a:xfrm>
              <a:off x="874" y="272"/>
              <a:ext cx="2265" cy="672"/>
              <a:chOff x="-6" y="0"/>
              <a:chExt cx="2265" cy="672"/>
            </a:xfrm>
          </p:grpSpPr>
          <p:cxnSp>
            <p:nvCxnSpPr>
              <p:cNvPr id="18" name="AutoShape 32"/>
              <p:cNvCxnSpPr/>
              <p:nvPr/>
            </p:nvCxnSpPr>
            <p:spPr>
              <a:xfrm rot="5400000">
                <a:off x="2257" y="1"/>
                <a:ext cx="2" cy="2"/>
              </a:xfrm>
              <a:prstGeom prst="bentConnector3">
                <a:avLst>
                  <a:gd name="adj1" fmla="val 33569983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9" name="Line 33"/>
              <p:cNvSpPr/>
              <p:nvPr/>
            </p:nvSpPr>
            <p:spPr>
              <a:xfrm flipV="1">
                <a:off x="-7" y="0"/>
                <a:ext cx="6" cy="672"/>
              </a:xfrm>
              <a:prstGeom prst="line">
                <a:avLst/>
              </a:prstGeom>
              <a:ln>
                <a:headEnd type="none" w="med" len="med"/>
                <a:tailEnd type="triangl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sp>
        </p:grpSp>
      </p:grpSp>
      <p:sp>
        <p:nvSpPr>
          <p:cNvPr id="20" name="Text Box 34"/>
          <p:cNvSpPr txBox="1">
            <a:spLocks noChangeArrowheads="1"/>
          </p:cNvSpPr>
          <p:nvPr/>
        </p:nvSpPr>
        <p:spPr bwMode="auto">
          <a:xfrm>
            <a:off x="3464743" y="3053899"/>
            <a:ext cx="18002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>
                <a:latin typeface="楷体_GB2312" panose="02010609030101010101" pitchFamily="49" charset="-122"/>
                <a:ea typeface="黑体" panose="02010609060101010101" charset="-122"/>
              </a:rPr>
              <a:t>是有理数</a:t>
            </a:r>
          </a:p>
        </p:txBody>
      </p:sp>
      <p:sp>
        <p:nvSpPr>
          <p:cNvPr id="21" name="Text Box 35"/>
          <p:cNvSpPr txBox="1">
            <a:spLocks noChangeArrowheads="1"/>
          </p:cNvSpPr>
          <p:nvPr/>
        </p:nvSpPr>
        <p:spPr bwMode="auto">
          <a:xfrm>
            <a:off x="1022260" y="3900262"/>
            <a:ext cx="1014412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9    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3   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 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D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±3 </a:t>
            </a:r>
          </a:p>
        </p:txBody>
      </p:sp>
      <p:sp>
        <p:nvSpPr>
          <p:cNvPr id="22" name="Text Box 37"/>
          <p:cNvSpPr txBox="1">
            <a:spLocks noChangeArrowheads="1"/>
          </p:cNvSpPr>
          <p:nvPr/>
        </p:nvSpPr>
        <p:spPr bwMode="auto">
          <a:xfrm flipH="1">
            <a:off x="2684011" y="1489759"/>
            <a:ext cx="506412" cy="5847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charset="0"/>
              </a:rPr>
              <a:t>C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2677343" y="3628572"/>
            <a:ext cx="3400425" cy="142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182275" name="Object 3"/>
          <p:cNvGraphicFramePr>
            <a:graphicFrameLocks noChangeAspect="1"/>
          </p:cNvGraphicFramePr>
          <p:nvPr/>
        </p:nvGraphicFramePr>
        <p:xfrm>
          <a:off x="6638925" y="3904118"/>
          <a:ext cx="570593" cy="5105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3" name="Equation" r:id="rId6" imgW="5791200" imgH="5181600" progId="Equation.DSMT4">
                  <p:embed/>
                </p:oleObj>
              </mc:Choice>
              <mc:Fallback>
                <p:oleObj name="Equation" r:id="rId6" imgW="5791200" imgH="5181600" progId="Equation.DSMT4">
                  <p:embed/>
                  <p:pic>
                    <p:nvPicPr>
                      <p:cNvPr id="0" name="图片 22528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638925" y="3904118"/>
                        <a:ext cx="570593" cy="510531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1268" name="Object 7"/>
          <p:cNvGraphicFramePr>
            <a:graphicFrameLocks noChangeAspect="1"/>
          </p:cNvGraphicFramePr>
          <p:nvPr/>
        </p:nvGraphicFramePr>
        <p:xfrm>
          <a:off x="478155" y="2628741"/>
          <a:ext cx="5793105" cy="785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" r:id="rId6" imgW="2070100" imgH="304800" progId="Equation.DSMT4">
                  <p:embed/>
                </p:oleObj>
              </mc:Choice>
              <mc:Fallback>
                <p:oleObj r:id="rId6" imgW="2070100" imgH="304800" progId="Equation.DSMT4">
                  <p:embed/>
                  <p:pic>
                    <p:nvPicPr>
                      <p:cNvPr id="0" name="图片 3099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8155" y="2628741"/>
                        <a:ext cx="5793105" cy="78549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9"/>
          <p:cNvGraphicFramePr>
            <a:graphicFrameLocks noChangeAspect="1"/>
          </p:cNvGraphicFramePr>
          <p:nvPr/>
        </p:nvGraphicFramePr>
        <p:xfrm>
          <a:off x="8399622" y="2628900"/>
          <a:ext cx="260096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8" r:id="rId8" imgW="914400" imgH="241300" progId="Equation.3">
                  <p:embed/>
                </p:oleObj>
              </mc:Choice>
              <mc:Fallback>
                <p:oleObj r:id="rId8" imgW="914400" imgH="241300" progId="Equation.3">
                  <p:embed/>
                  <p:pic>
                    <p:nvPicPr>
                      <p:cNvPr id="0" name="图片 310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399622" y="2628900"/>
                        <a:ext cx="2600960" cy="685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" name="文本框 96"/>
          <p:cNvSpPr txBox="1"/>
          <p:nvPr/>
        </p:nvSpPr>
        <p:spPr>
          <a:xfrm>
            <a:off x="478155" y="1530985"/>
            <a:ext cx="59893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latin typeface="+mn-ea"/>
                <a:cs typeface="+mn-ea"/>
              </a:rPr>
              <a:t>3.</a:t>
            </a:r>
            <a:r>
              <a:rPr lang="zh-CN" altLang="en-US" sz="3600" b="1">
                <a:latin typeface="+mn-ea"/>
                <a:cs typeface="+mn-ea"/>
              </a:rPr>
              <a:t>计算：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40964" name="对象 224259"/>
          <p:cNvGraphicFramePr/>
          <p:nvPr>
            <p:custDataLst>
              <p:tags r:id="rId4"/>
            </p:custDataLst>
          </p:nvPr>
        </p:nvGraphicFramePr>
        <p:xfrm>
          <a:off x="481965" y="2440305"/>
          <a:ext cx="8270240" cy="13347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9" r:id="rId7" imgW="2108200" imgH="444500" progId="Equation.3">
                  <p:embed/>
                </p:oleObj>
              </mc:Choice>
              <mc:Fallback>
                <p:oleObj r:id="rId7" imgW="2108200" imgH="444500" progId="Equation.3">
                  <p:embed/>
                  <p:pic>
                    <p:nvPicPr>
                      <p:cNvPr id="0" name="图片 3139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81965" y="2440305"/>
                        <a:ext cx="8270240" cy="133477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" name="文本框 96"/>
          <p:cNvSpPr txBox="1"/>
          <p:nvPr/>
        </p:nvSpPr>
        <p:spPr>
          <a:xfrm>
            <a:off x="478155" y="1530985"/>
            <a:ext cx="59893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latin typeface="+mn-ea"/>
                <a:cs typeface="+mn-ea"/>
              </a:rPr>
              <a:t>3.</a:t>
            </a:r>
            <a:r>
              <a:rPr lang="zh-CN" altLang="en-US" sz="3600" b="1">
                <a:latin typeface="+mn-ea"/>
                <a:cs typeface="+mn-ea"/>
              </a:rPr>
              <a:t>计算：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15" name="Text Box 6"/>
          <p:cNvSpPr txBox="1"/>
          <p:nvPr/>
        </p:nvSpPr>
        <p:spPr>
          <a:xfrm>
            <a:off x="685800" y="1111885"/>
            <a:ext cx="79248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</a:rPr>
              <a:t>4.</a:t>
            </a:r>
            <a:r>
              <a:rPr lang="zh-CN" altLang="en-US" sz="3600" b="1" dirty="0">
                <a:latin typeface="Arial" panose="020B0604020202020204" pitchFamily="34" charset="0"/>
              </a:rPr>
              <a:t>已知</a:t>
            </a:r>
            <a:r>
              <a:rPr lang="en-US" altLang="zh-CN" sz="3600" b="1" dirty="0">
                <a:latin typeface="Arial" panose="020B0604020202020204" pitchFamily="34" charset="0"/>
              </a:rPr>
              <a:t>a,b</a:t>
            </a:r>
            <a:r>
              <a:rPr lang="zh-CN" altLang="en-US" sz="3600" b="1" dirty="0">
                <a:latin typeface="Arial" panose="020B0604020202020204" pitchFamily="34" charset="0"/>
              </a:rPr>
              <a:t>在数轴上的位置如图</a:t>
            </a:r>
            <a:r>
              <a:rPr lang="en-US" altLang="zh-CN" sz="3600" b="1" dirty="0">
                <a:latin typeface="Arial" panose="020B0604020202020204" pitchFamily="34" charset="0"/>
              </a:rPr>
              <a:t>.</a:t>
            </a:r>
          </a:p>
        </p:txBody>
      </p:sp>
      <p:pic>
        <p:nvPicPr>
          <p:cNvPr id="13316" name="Picture 7" descr="(3{5P`6TX5[@YJAFD2DF}[S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3575" y="1685290"/>
            <a:ext cx="6654165" cy="174434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3314" name="Object 4"/>
          <p:cNvGraphicFramePr>
            <a:graphicFrameLocks noChangeAspect="1"/>
          </p:cNvGraphicFramePr>
          <p:nvPr/>
        </p:nvGraphicFramePr>
        <p:xfrm>
          <a:off x="663575" y="3429635"/>
          <a:ext cx="6917055" cy="883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3" r:id="rId7" imgW="2284730" imgH="292100" progId="Equation.3">
                  <p:embed/>
                </p:oleObj>
              </mc:Choice>
              <mc:Fallback>
                <p:oleObj r:id="rId7" imgW="2284730" imgH="292100" progId="Equation.3">
                  <p:embed/>
                  <p:pic>
                    <p:nvPicPr>
                      <p:cNvPr id="0" name="图片 310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63575" y="3429635"/>
                        <a:ext cx="6917055" cy="88392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" name="PA_矩形 2"/>
          <p:cNvSpPr/>
          <p:nvPr>
            <p:custDataLst>
              <p:tags r:id="rId3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87" name="文本框 1"/>
          <p:cNvSpPr txBox="1"/>
          <p:nvPr/>
        </p:nvSpPr>
        <p:spPr>
          <a:xfrm>
            <a:off x="371475" y="398780"/>
            <a:ext cx="11007090" cy="39693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endParaRPr lang="en-US" altLang="zh-CN" sz="3600" b="1">
              <a:latin typeface="+mn-ea"/>
              <a:cs typeface="+mn-ea"/>
            </a:endParaRPr>
          </a:p>
          <a:p>
            <a:r>
              <a:rPr lang="en-US" altLang="zh-CN" sz="3600" b="1">
                <a:latin typeface="+mn-ea"/>
                <a:cs typeface="+mn-ea"/>
              </a:rPr>
              <a:t>5.</a:t>
            </a:r>
            <a:r>
              <a:rPr lang="zh-CN" altLang="en-US" sz="3600" b="1">
                <a:latin typeface="+mn-ea"/>
                <a:cs typeface="+mn-ea"/>
              </a:rPr>
              <a:t>如图所示，数轴上表示</a:t>
            </a:r>
            <a:r>
              <a:rPr lang="en-US" altLang="zh-CN" sz="3600" b="1">
                <a:latin typeface="+mn-ea"/>
                <a:cs typeface="+mn-ea"/>
              </a:rPr>
              <a:t>1</a:t>
            </a:r>
            <a:r>
              <a:rPr lang="zh-CN" altLang="en-US" sz="3600" b="1">
                <a:latin typeface="+mn-ea"/>
                <a:cs typeface="+mn-ea"/>
              </a:rPr>
              <a:t>和      的对应点分别是</a:t>
            </a:r>
            <a:r>
              <a:rPr lang="en-US" altLang="zh-CN" sz="3600" b="1">
                <a:latin typeface="+mn-ea"/>
                <a:cs typeface="+mn-ea"/>
              </a:rPr>
              <a:t>A,B</a:t>
            </a:r>
            <a:r>
              <a:rPr lang="zh-CN" altLang="en-US" sz="3600" b="1">
                <a:latin typeface="+mn-ea"/>
                <a:cs typeface="+mn-ea"/>
              </a:rPr>
              <a:t>，点</a:t>
            </a:r>
            <a:r>
              <a:rPr lang="en-US" altLang="zh-CN" sz="3600" b="1">
                <a:latin typeface="+mn-ea"/>
                <a:cs typeface="+mn-ea"/>
              </a:rPr>
              <a:t>B</a:t>
            </a:r>
            <a:r>
              <a:rPr lang="zh-CN" altLang="en-US" sz="3600" b="1">
                <a:latin typeface="+mn-ea"/>
                <a:cs typeface="+mn-ea"/>
              </a:rPr>
              <a:t>到点</a:t>
            </a:r>
            <a:r>
              <a:rPr lang="en-US" altLang="zh-CN" sz="3600" b="1">
                <a:latin typeface="+mn-ea"/>
                <a:cs typeface="+mn-ea"/>
              </a:rPr>
              <a:t>A</a:t>
            </a:r>
            <a:r>
              <a:rPr lang="zh-CN" altLang="en-US" sz="3600" b="1">
                <a:latin typeface="+mn-ea"/>
                <a:cs typeface="+mn-ea"/>
              </a:rPr>
              <a:t>的距离等于点</a:t>
            </a:r>
            <a:r>
              <a:rPr lang="en-US" altLang="zh-CN" sz="3600" b="1">
                <a:latin typeface="+mn-ea"/>
                <a:cs typeface="+mn-ea"/>
              </a:rPr>
              <a:t>C</a:t>
            </a:r>
            <a:r>
              <a:rPr lang="zh-CN" altLang="en-US" sz="3600" b="1">
                <a:latin typeface="+mn-ea"/>
                <a:cs typeface="+mn-ea"/>
              </a:rPr>
              <a:t>到点</a:t>
            </a:r>
            <a:r>
              <a:rPr lang="en-US" altLang="zh-CN" sz="3600" b="1">
                <a:latin typeface="+mn-ea"/>
                <a:cs typeface="+mn-ea"/>
              </a:rPr>
              <a:t>O</a:t>
            </a:r>
            <a:r>
              <a:rPr lang="zh-CN" altLang="en-US" sz="3600" b="1">
                <a:latin typeface="+mn-ea"/>
                <a:cs typeface="+mn-ea"/>
              </a:rPr>
              <a:t>的距离，设点</a:t>
            </a:r>
            <a:r>
              <a:rPr lang="en-US" altLang="zh-CN" sz="3600" b="1">
                <a:latin typeface="+mn-ea"/>
                <a:cs typeface="+mn-ea"/>
              </a:rPr>
              <a:t>C</a:t>
            </a:r>
            <a:r>
              <a:rPr lang="zh-CN" altLang="en-US" sz="3600" b="1">
                <a:latin typeface="+mn-ea"/>
                <a:cs typeface="+mn-ea"/>
              </a:rPr>
              <a:t>表示的数是</a:t>
            </a:r>
            <a:r>
              <a:rPr lang="en-US" altLang="zh-CN" sz="3600" b="1">
                <a:latin typeface="+mn-ea"/>
                <a:cs typeface="+mn-ea"/>
              </a:rPr>
              <a:t>x.</a:t>
            </a:r>
          </a:p>
          <a:p>
            <a:r>
              <a:rPr lang="en-US" altLang="zh-CN" sz="3600" b="1">
                <a:latin typeface="+mn-ea"/>
                <a:cs typeface="+mn-ea"/>
              </a:rPr>
              <a:t>(1)</a:t>
            </a:r>
            <a:r>
              <a:rPr lang="zh-CN" altLang="en-US" sz="3600" b="1">
                <a:latin typeface="+mn-ea"/>
                <a:cs typeface="+mn-ea"/>
              </a:rPr>
              <a:t>请你写出</a:t>
            </a:r>
            <a:r>
              <a:rPr lang="en-US" altLang="zh-CN" sz="3600" b="1">
                <a:latin typeface="+mn-ea"/>
                <a:cs typeface="+mn-ea"/>
              </a:rPr>
              <a:t>x</a:t>
            </a:r>
            <a:r>
              <a:rPr lang="zh-CN" altLang="en-US" sz="3600" b="1">
                <a:latin typeface="+mn-ea"/>
                <a:cs typeface="+mn-ea"/>
              </a:rPr>
              <a:t>的值。</a:t>
            </a:r>
          </a:p>
          <a:p>
            <a:r>
              <a:rPr lang="en-US" altLang="zh-CN" sz="3600" b="1">
                <a:latin typeface="+mn-ea"/>
                <a:cs typeface="+mn-ea"/>
              </a:rPr>
              <a:t>(2)</a:t>
            </a:r>
            <a:r>
              <a:rPr lang="zh-CN" altLang="en-US" sz="3600" b="1">
                <a:latin typeface="+mn-ea"/>
                <a:cs typeface="+mn-ea"/>
              </a:rPr>
              <a:t>求          的立方根</a:t>
            </a:r>
            <a:r>
              <a:rPr lang="en-US" altLang="zh-CN" sz="3600" b="1">
                <a:latin typeface="+mn-ea"/>
                <a:cs typeface="+mn-ea"/>
              </a:rPr>
              <a:t>.</a:t>
            </a:r>
          </a:p>
          <a:p>
            <a:endParaRPr lang="en-US" altLang="zh-CN" sz="3600" b="1">
              <a:latin typeface="+mn-ea"/>
              <a:cs typeface="+mn-ea"/>
            </a:endParaRPr>
          </a:p>
        </p:txBody>
      </p:sp>
      <p:graphicFrame>
        <p:nvGraphicFramePr>
          <p:cNvPr id="16392" name="对象 10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6142355" y="975995"/>
          <a:ext cx="807085" cy="621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9" r:id="rId6" imgW="177165" imgH="190500" progId="Equation.KSEE3">
                  <p:embed/>
                </p:oleObj>
              </mc:Choice>
              <mc:Fallback>
                <p:oleObj r:id="rId6" imgW="177165" imgH="190500" progId="Equation.KSEE3">
                  <p:embed/>
                  <p:pic>
                    <p:nvPicPr>
                      <p:cNvPr id="0" name="图片 3113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142355" y="975995"/>
                        <a:ext cx="807085" cy="62166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3" name="对象 11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517650" y="3086100"/>
          <a:ext cx="122174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0" r:id="rId8" imgW="405765" imgH="228600" progId="Equation.KSEE3">
                  <p:embed/>
                </p:oleObj>
              </mc:Choice>
              <mc:Fallback>
                <p:oleObj r:id="rId8" imgW="405765" imgH="228600" progId="Equation.KSEE3">
                  <p:embed/>
                  <p:pic>
                    <p:nvPicPr>
                      <p:cNvPr id="0" name="图片 3114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17650" y="3086100"/>
                        <a:ext cx="1221740" cy="685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394" name="图片 12"/>
          <p:cNvPicPr>
            <a:picLocks noChangeAspect="1"/>
          </p:cNvPicPr>
          <p:nvPr/>
        </p:nvPicPr>
        <p:blipFill>
          <a:blip r:embed="rId10"/>
          <a:srcRect l="51273" t="-2213"/>
          <a:stretch>
            <a:fillRect/>
          </a:stretch>
        </p:blipFill>
        <p:spPr>
          <a:xfrm>
            <a:off x="6769100" y="2433320"/>
            <a:ext cx="3905250" cy="13385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/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/>
          <p:cNvSpPr txBox="1"/>
          <p:nvPr/>
        </p:nvSpPr>
        <p:spPr>
          <a:xfrm>
            <a:off x="1553845" y="1563370"/>
            <a:ext cx="8511540" cy="1531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了解在实数范围内，相反数、倒数、绝对值的意义。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3431197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/>
          <p:cNvSpPr txBox="1"/>
          <p:nvPr/>
        </p:nvSpPr>
        <p:spPr>
          <a:xfrm>
            <a:off x="1560364" y="3361618"/>
            <a:ext cx="7055916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能熟练进行实数的相关运算。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1271" name="Text Box 3"/>
          <p:cNvSpPr txBox="1">
            <a:spLocks noChangeArrowheads="1"/>
          </p:cNvSpPr>
          <p:nvPr/>
        </p:nvSpPr>
        <p:spPr bwMode="auto">
          <a:xfrm>
            <a:off x="435429" y="2233501"/>
            <a:ext cx="8839200" cy="6650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4784" tIns="47392" rIns="94784" bIns="47392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700" b="1" dirty="0">
                <a:ea typeface="宋体" panose="02010600030101010101" pitchFamily="2" charset="-122"/>
              </a:rPr>
              <a:t>-π</a:t>
            </a:r>
            <a:r>
              <a:rPr lang="zh-CN" altLang="en-US" sz="3700" b="1" dirty="0">
                <a:ea typeface="宋体" panose="02010600030101010101" pitchFamily="2" charset="-122"/>
              </a:rPr>
              <a:t>的相反数是</a:t>
            </a:r>
            <a:r>
              <a:rPr lang="en-US" altLang="zh-CN" sz="3700" b="1" dirty="0">
                <a:ea typeface="宋体" panose="02010600030101010101" pitchFamily="2" charset="-122"/>
              </a:rPr>
              <a:t>_________</a:t>
            </a:r>
          </a:p>
        </p:txBody>
      </p:sp>
      <p:sp>
        <p:nvSpPr>
          <p:cNvPr id="11272" name="Text Box 4"/>
          <p:cNvSpPr txBox="1">
            <a:spLocks noChangeArrowheads="1"/>
          </p:cNvSpPr>
          <p:nvPr/>
        </p:nvSpPr>
        <p:spPr bwMode="auto">
          <a:xfrm>
            <a:off x="464456" y="2893906"/>
            <a:ext cx="8839200" cy="6650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4784" tIns="47392" rIns="94784" bIns="47392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700" b="1" dirty="0">
                <a:ea typeface="宋体" panose="02010600030101010101" pitchFamily="2" charset="-122"/>
              </a:rPr>
              <a:t>0</a:t>
            </a:r>
            <a:r>
              <a:rPr lang="zh-CN" altLang="en-US" sz="3700" b="1" dirty="0">
                <a:ea typeface="宋体" panose="02010600030101010101" pitchFamily="2" charset="-122"/>
              </a:rPr>
              <a:t>的相反数是</a:t>
            </a:r>
            <a:r>
              <a:rPr lang="en-US" altLang="zh-CN" sz="3700" b="1" dirty="0">
                <a:ea typeface="宋体" panose="02010600030101010101" pitchFamily="2" charset="-122"/>
              </a:rPr>
              <a:t>_________</a:t>
            </a:r>
          </a:p>
        </p:txBody>
      </p:sp>
      <p:graphicFrame>
        <p:nvGraphicFramePr>
          <p:cNvPr id="11266" name="Object 5"/>
          <p:cNvGraphicFramePr>
            <a:graphicFrameLocks noChangeAspect="1"/>
          </p:cNvGraphicFramePr>
          <p:nvPr/>
        </p:nvGraphicFramePr>
        <p:xfrm>
          <a:off x="304804" y="1692837"/>
          <a:ext cx="7484533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5" r:id="rId5" imgW="31699200" imgH="5181600" progId="Equation.DSMT4">
                  <p:embed/>
                </p:oleObj>
              </mc:Choice>
              <mc:Fallback>
                <p:oleObj r:id="rId5" imgW="31699200" imgH="5181600" progId="Equation.DSMT4">
                  <p:embed/>
                  <p:pic>
                    <p:nvPicPr>
                      <p:cNvPr id="0" name="Object 5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4804" y="1692837"/>
                        <a:ext cx="7484533" cy="67151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7" name="Object 6"/>
          <p:cNvGraphicFramePr>
            <a:graphicFrameLocks noChangeAspect="1"/>
          </p:cNvGraphicFramePr>
          <p:nvPr/>
        </p:nvGraphicFramePr>
        <p:xfrm>
          <a:off x="319333" y="3510780"/>
          <a:ext cx="95504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6" r:id="rId7" imgW="50901600" imgH="6400800" progId="Equation.DSMT4">
                  <p:embed/>
                </p:oleObj>
              </mc:Choice>
              <mc:Fallback>
                <p:oleObj r:id="rId7" imgW="50901600" imgH="6400800" progId="Equation.DSMT4">
                  <p:embed/>
                  <p:pic>
                    <p:nvPicPr>
                      <p:cNvPr id="0" name="Object 6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9333" y="3510780"/>
                        <a:ext cx="9550400" cy="82867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831" name="Object 7"/>
          <p:cNvGraphicFramePr>
            <a:graphicFrameLocks noChangeAspect="1"/>
          </p:cNvGraphicFramePr>
          <p:nvPr/>
        </p:nvGraphicFramePr>
        <p:xfrm>
          <a:off x="5036462" y="1540421"/>
          <a:ext cx="1655233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7" r:id="rId9" imgW="7010400" imgH="4572000" progId="Equation.DSMT4">
                  <p:embed/>
                </p:oleObj>
              </mc:Choice>
              <mc:Fallback>
                <p:oleObj r:id="rId9" imgW="7010400" imgH="4572000" progId="Equation.DSMT4">
                  <p:embed/>
                  <p:pic>
                    <p:nvPicPr>
                      <p:cNvPr id="0" name="Object 7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036462" y="1540421"/>
                        <a:ext cx="1655233" cy="59213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832" name="Text Box 8"/>
          <p:cNvSpPr txBox="1">
            <a:spLocks noChangeArrowheads="1"/>
          </p:cNvSpPr>
          <p:nvPr/>
        </p:nvSpPr>
        <p:spPr bwMode="auto">
          <a:xfrm>
            <a:off x="3759203" y="2171792"/>
            <a:ext cx="1219200" cy="6650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4784" tIns="47392" rIns="94784" bIns="47392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700" b="1" dirty="0">
                <a:solidFill>
                  <a:srgbClr val="FF0000"/>
                </a:solidFill>
                <a:ea typeface="宋体" panose="02010600030101010101" pitchFamily="2" charset="-122"/>
              </a:rPr>
              <a:t>π</a:t>
            </a:r>
          </a:p>
        </p:txBody>
      </p:sp>
      <p:sp>
        <p:nvSpPr>
          <p:cNvPr id="205833" name="Text Box 9"/>
          <p:cNvSpPr txBox="1">
            <a:spLocks noChangeArrowheads="1"/>
          </p:cNvSpPr>
          <p:nvPr/>
        </p:nvSpPr>
        <p:spPr bwMode="auto">
          <a:xfrm>
            <a:off x="3585028" y="2803163"/>
            <a:ext cx="1219200" cy="6650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4784" tIns="47392" rIns="94784" bIns="47392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700" b="1" dirty="0">
                <a:solidFill>
                  <a:srgbClr val="FF0000"/>
                </a:solidFill>
                <a:ea typeface="宋体" panose="02010600030101010101" pitchFamily="2" charset="-122"/>
              </a:rPr>
              <a:t>0</a:t>
            </a:r>
          </a:p>
        </p:txBody>
      </p:sp>
      <p:graphicFrame>
        <p:nvGraphicFramePr>
          <p:cNvPr id="11269" name="Object 10"/>
          <p:cNvGraphicFramePr>
            <a:graphicFrameLocks noChangeAspect="1"/>
          </p:cNvGraphicFramePr>
          <p:nvPr/>
        </p:nvGraphicFramePr>
        <p:xfrm>
          <a:off x="1885047" y="3499849"/>
          <a:ext cx="1223433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8" r:id="rId11" imgW="5181600" imgH="4572000" progId="Equation.DSMT4">
                  <p:embed/>
                </p:oleObj>
              </mc:Choice>
              <mc:Fallback>
                <p:oleObj r:id="rId11" imgW="5181600" imgH="4572000" progId="Equation.DSMT4">
                  <p:embed/>
                  <p:pic>
                    <p:nvPicPr>
                      <p:cNvPr id="0" name="Object 10"/>
                      <p:cNvPicPr>
                        <a:picLocks noChangeAspect="1"/>
                      </p:cNvPicPr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885047" y="3499849"/>
                        <a:ext cx="1223433" cy="59213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835" name="Text Box 11"/>
          <p:cNvSpPr txBox="1">
            <a:spLocks noChangeArrowheads="1"/>
          </p:cNvSpPr>
          <p:nvPr/>
        </p:nvSpPr>
        <p:spPr bwMode="auto">
          <a:xfrm>
            <a:off x="4949371" y="3452677"/>
            <a:ext cx="1219200" cy="6650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4784" tIns="47392" rIns="94784" bIns="47392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700" b="1" dirty="0">
                <a:solidFill>
                  <a:srgbClr val="FF0000"/>
                </a:solidFill>
                <a:ea typeface="宋体" panose="02010600030101010101" pitchFamily="2" charset="-122"/>
              </a:rPr>
              <a:t>π</a:t>
            </a:r>
          </a:p>
        </p:txBody>
      </p:sp>
      <p:sp>
        <p:nvSpPr>
          <p:cNvPr id="205836" name="Text Box 12"/>
          <p:cNvSpPr txBox="1">
            <a:spLocks noChangeArrowheads="1"/>
          </p:cNvSpPr>
          <p:nvPr/>
        </p:nvSpPr>
        <p:spPr bwMode="auto">
          <a:xfrm>
            <a:off x="8157032" y="3449049"/>
            <a:ext cx="1219200" cy="6650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4784" tIns="47392" rIns="94784" bIns="47392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700" b="1" dirty="0">
                <a:solidFill>
                  <a:srgbClr val="FF0000"/>
                </a:solidFill>
                <a:ea typeface="宋体" panose="02010600030101010101" pitchFamily="2" charset="-122"/>
              </a:rPr>
              <a:t>0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61258" y="4738734"/>
            <a:ext cx="11742056" cy="1462238"/>
          </a:xfrm>
          <a:prstGeom prst="rect">
            <a:avLst/>
          </a:prstGeom>
          <a:noFill/>
          <a:ln w="38100" cmpd="dbl">
            <a:solidFill>
              <a:srgbClr val="3366FF"/>
            </a:solidFill>
            <a:miter lim="800000"/>
          </a:ln>
          <a:effectLst/>
        </p:spPr>
        <p:txBody>
          <a:bodyPr wrap="square" lIns="94784" tIns="47392" rIns="94784" bIns="47392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altLang="zh-CN" sz="3700" b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       </a:t>
            </a:r>
            <a:r>
              <a:rPr lang="zh-CN" altLang="en-US" sz="3600" b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在实数范围内，相反数、倒数、绝对值的意义和有理数范围内的相反数、倒数、绝对值的意义完全一样。</a:t>
            </a:r>
            <a:endParaRPr lang="zh-CN" altLang="en-US" sz="3700" b="1" dirty="0">
              <a:solidFill>
                <a:srgbClr val="CC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5725" y="835025"/>
            <a:ext cx="102412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探究实数范围内，相反数、倒数、绝对值的意义。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05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05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05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32" grpId="0"/>
      <p:bldP spid="205833" grpId="0"/>
      <p:bldP spid="205835" grpId="0"/>
      <p:bldP spid="205836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18078" y="1008109"/>
            <a:ext cx="11742056" cy="1462238"/>
          </a:xfrm>
          <a:prstGeom prst="rect">
            <a:avLst/>
          </a:prstGeom>
          <a:noFill/>
          <a:ln w="38100" cmpd="dbl">
            <a:solidFill>
              <a:srgbClr val="3366FF"/>
            </a:solidFill>
            <a:miter lim="800000"/>
          </a:ln>
          <a:effectLst/>
        </p:spPr>
        <p:txBody>
          <a:bodyPr wrap="square" lIns="94784" tIns="47392" rIns="94784" bIns="47392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altLang="zh-CN" sz="3700" b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       </a:t>
            </a:r>
            <a:r>
              <a:rPr lang="zh-CN" altLang="en-US" sz="3600" b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在实数范围内，相反数、倒数、绝对值的意义和有理数范围内的相反数、倒数、绝对值的意义完全一样。</a:t>
            </a:r>
            <a:endParaRPr lang="zh-CN" altLang="en-US" sz="3700" b="1" dirty="0">
              <a:solidFill>
                <a:srgbClr val="CC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42290" y="2668412"/>
            <a:ext cx="11836400" cy="25533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333399"/>
                </a:solidFill>
                <a:latin typeface="+mn-ea"/>
                <a:cs typeface="+mn-ea"/>
              </a:rPr>
              <a:t>a</a:t>
            </a:r>
            <a:r>
              <a:rPr lang="zh-CN" altLang="en-US" sz="4000" b="1" dirty="0">
                <a:solidFill>
                  <a:srgbClr val="333399"/>
                </a:solidFill>
                <a:latin typeface="+mn-ea"/>
                <a:cs typeface="+mn-ea"/>
              </a:rPr>
              <a:t>是一个实数，</a:t>
            </a: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333399"/>
                </a:solidFill>
                <a:latin typeface="+mn-ea"/>
                <a:cs typeface="+mn-ea"/>
              </a:rPr>
              <a:t>它的相反数为 </a:t>
            </a:r>
            <a:r>
              <a:rPr lang="en-US" altLang="zh-CN" sz="4000" b="1" dirty="0" smtClean="0">
                <a:solidFill>
                  <a:srgbClr val="333399"/>
                </a:solidFill>
                <a:latin typeface="+mn-ea"/>
                <a:cs typeface="+mn-ea"/>
              </a:rPr>
              <a:t>_____</a:t>
            </a:r>
            <a:r>
              <a:rPr lang="zh-CN" altLang="en-US" sz="4000" b="1" dirty="0" smtClean="0">
                <a:solidFill>
                  <a:srgbClr val="333399"/>
                </a:solidFill>
                <a:latin typeface="+mn-ea"/>
                <a:cs typeface="+mn-ea"/>
              </a:rPr>
              <a:t>；</a:t>
            </a:r>
          </a:p>
          <a:p>
            <a:pPr>
              <a:spcBef>
                <a:spcPct val="50000"/>
              </a:spcBef>
            </a:pPr>
            <a:r>
              <a:rPr lang="zh-CN" altLang="en-US" sz="4000" b="1" dirty="0" smtClean="0">
                <a:solidFill>
                  <a:srgbClr val="333399"/>
                </a:solidFill>
                <a:latin typeface="+mn-ea"/>
                <a:cs typeface="+mn-ea"/>
              </a:rPr>
              <a:t>绝对值为</a:t>
            </a:r>
            <a:r>
              <a:rPr lang="en-US" altLang="zh-CN" sz="4000" b="1" dirty="0" smtClean="0">
                <a:solidFill>
                  <a:srgbClr val="333399"/>
                </a:solidFill>
                <a:latin typeface="+mn-ea"/>
                <a:cs typeface="+mn-ea"/>
              </a:rPr>
              <a:t>_______</a:t>
            </a:r>
            <a:r>
              <a:rPr lang="zh-CN" altLang="en-US" sz="4000" b="1" dirty="0" smtClean="0">
                <a:solidFill>
                  <a:srgbClr val="333399"/>
                </a:solidFill>
                <a:latin typeface="+mn-ea"/>
                <a:cs typeface="+mn-ea"/>
              </a:rPr>
              <a:t>；</a:t>
            </a:r>
            <a:endParaRPr lang="zh-CN" altLang="en-US" sz="4000" b="1" dirty="0">
              <a:solidFill>
                <a:srgbClr val="333399"/>
              </a:solidFill>
              <a:latin typeface="+mn-ea"/>
              <a:cs typeface="+mn-ea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579695" y="5354544"/>
            <a:ext cx="1219200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333399"/>
                </a:solidFill>
                <a:latin typeface="+mn-ea"/>
                <a:cs typeface="+mn-ea"/>
              </a:rPr>
              <a:t>如果</a:t>
            </a:r>
            <a:r>
              <a:rPr lang="en-US" altLang="zh-CN" sz="4000" b="1" dirty="0">
                <a:solidFill>
                  <a:srgbClr val="333399"/>
                </a:solidFill>
                <a:latin typeface="+mn-ea"/>
                <a:cs typeface="+mn-ea"/>
              </a:rPr>
              <a:t>a     0</a:t>
            </a:r>
            <a:r>
              <a:rPr lang="zh-CN" altLang="en-US" sz="4000" b="1" dirty="0">
                <a:solidFill>
                  <a:srgbClr val="333399"/>
                </a:solidFill>
                <a:latin typeface="+mn-ea"/>
                <a:cs typeface="+mn-ea"/>
              </a:rPr>
              <a:t>，那么它的倒数为 </a:t>
            </a:r>
            <a:r>
              <a:rPr lang="en-US" altLang="zh-CN" sz="4000" b="1" dirty="0" smtClean="0">
                <a:solidFill>
                  <a:srgbClr val="333399"/>
                </a:solidFill>
                <a:latin typeface="+mn-ea"/>
                <a:cs typeface="+mn-ea"/>
              </a:rPr>
              <a:t>______</a:t>
            </a:r>
            <a:r>
              <a:rPr lang="zh-CN" altLang="en-US" sz="4000" b="1" dirty="0" smtClean="0">
                <a:solidFill>
                  <a:srgbClr val="333399"/>
                </a:solidFill>
                <a:latin typeface="+mn-ea"/>
                <a:cs typeface="+mn-ea"/>
              </a:rPr>
              <a:t>。</a:t>
            </a:r>
            <a:r>
              <a:rPr lang="en-US" altLang="zh-CN" sz="4000" dirty="0">
                <a:solidFill>
                  <a:srgbClr val="333399"/>
                </a:solidFill>
                <a:latin typeface="+mn-ea"/>
                <a:cs typeface="+mn-ea"/>
              </a:rPr>
              <a:t>   </a:t>
            </a:r>
            <a:r>
              <a:rPr lang="en-US" altLang="zh-CN" sz="2800" dirty="0">
                <a:solidFill>
                  <a:srgbClr val="333399"/>
                </a:solidFill>
                <a:ea typeface="宋体" panose="02010600030101010101" pitchFamily="2" charset="-122"/>
              </a:rPr>
              <a:t>          </a:t>
            </a:r>
          </a:p>
        </p:txBody>
      </p:sp>
      <p:graphicFrame>
        <p:nvGraphicFramePr>
          <p:cNvPr id="206859" name="Object 11"/>
          <p:cNvGraphicFramePr>
            <a:graphicFrameLocks noChangeAspect="1"/>
          </p:cNvGraphicFramePr>
          <p:nvPr/>
        </p:nvGraphicFramePr>
        <p:xfrm>
          <a:off x="3889375" y="3496310"/>
          <a:ext cx="1069340" cy="6337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7" name="公式" r:id="rId6" imgW="5791200" imgH="3352800" progId="Equation.3">
                  <p:embed/>
                </p:oleObj>
              </mc:Choice>
              <mc:Fallback>
                <p:oleObj name="公式" r:id="rId6" imgW="5791200" imgH="3352800" progId="Equation.3">
                  <p:embed/>
                  <p:pic>
                    <p:nvPicPr>
                      <p:cNvPr id="0" name="Object 11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889375" y="3496310"/>
                        <a:ext cx="1069340" cy="63373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860" name="Object 12"/>
          <p:cNvGraphicFramePr>
            <a:graphicFrameLocks noChangeAspect="1"/>
          </p:cNvGraphicFramePr>
          <p:nvPr/>
        </p:nvGraphicFramePr>
        <p:xfrm>
          <a:off x="2948940" y="4333240"/>
          <a:ext cx="940435" cy="7550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" name="公式" r:id="rId8" imgW="3962400" imgH="6096000" progId="Equation.3">
                  <p:embed/>
                </p:oleObj>
              </mc:Choice>
              <mc:Fallback>
                <p:oleObj name="公式" r:id="rId8" imgW="3962400" imgH="6096000" progId="Equation.3">
                  <p:embed/>
                  <p:pic>
                    <p:nvPicPr>
                      <p:cNvPr id="0" name="Object 12"/>
                      <p:cNvPicPr>
                        <a:picLocks noChangeAspect="1"/>
                      </p:cNvPicPr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948940" y="4333240"/>
                        <a:ext cx="940435" cy="75501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861" name="Object 13"/>
          <p:cNvGraphicFramePr>
            <a:graphicFrameLocks noChangeAspect="1"/>
          </p:cNvGraphicFramePr>
          <p:nvPr/>
        </p:nvGraphicFramePr>
        <p:xfrm>
          <a:off x="7481570" y="4491990"/>
          <a:ext cx="1033780" cy="1467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9" name="公式" r:id="rId10" imgW="3657600" imgH="9448800" progId="Equation.3">
                  <p:embed/>
                </p:oleObj>
              </mc:Choice>
              <mc:Fallback>
                <p:oleObj name="公式" r:id="rId10" imgW="3657600" imgH="9448800" progId="Equation.3">
                  <p:embed/>
                  <p:pic>
                    <p:nvPicPr>
                      <p:cNvPr id="0" name="Object 13"/>
                      <p:cNvPicPr>
                        <a:picLocks noChangeAspect="1"/>
                      </p:cNvPicPr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481570" y="4491990"/>
                        <a:ext cx="1033780" cy="146748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857" name="Object 9"/>
          <p:cNvGraphicFramePr>
            <a:graphicFrameLocks noChangeAspect="1"/>
          </p:cNvGraphicFramePr>
          <p:nvPr/>
        </p:nvGraphicFramePr>
        <p:xfrm>
          <a:off x="2033905" y="5391785"/>
          <a:ext cx="899160" cy="639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0" name="公式" r:id="rId12" imgW="3048000" imgH="3048000" progId="Equation.3">
                  <p:embed/>
                </p:oleObj>
              </mc:Choice>
              <mc:Fallback>
                <p:oleObj name="公式" r:id="rId12" imgW="3048000" imgH="3048000" progId="Equation.3">
                  <p:embed/>
                  <p:pic>
                    <p:nvPicPr>
                      <p:cNvPr id="0" name="Object 9"/>
                      <p:cNvPicPr>
                        <a:picLocks noChangeAspect="1"/>
                      </p:cNvPicPr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033905" y="5391785"/>
                        <a:ext cx="899160" cy="63944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142240" y="835025"/>
            <a:ext cx="4599940" cy="7092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4784" tIns="47392" rIns="94784" bIns="47392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 u="sng" dirty="0" smtClean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  <a:hlinkClick r:id="" action="ppaction://noaction"/>
              </a:rPr>
              <a:t>绝对值</a:t>
            </a:r>
            <a:r>
              <a:rPr kumimoji="1" lang="zh-CN" altLang="en-US" sz="4000" b="1" u="sng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性质及应用</a:t>
            </a:r>
          </a:p>
        </p:txBody>
      </p:sp>
      <p:sp>
        <p:nvSpPr>
          <p:cNvPr id="208899" name="Text Box 3"/>
          <p:cNvSpPr txBox="1">
            <a:spLocks noChangeArrowheads="1"/>
          </p:cNvSpPr>
          <p:nvPr/>
        </p:nvSpPr>
        <p:spPr bwMode="auto">
          <a:xfrm>
            <a:off x="0" y="1703075"/>
            <a:ext cx="8229600" cy="18110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94784" tIns="47392" rIns="94784" bIns="47392">
            <a:spAutoFit/>
          </a:bodyPr>
          <a:lstStyle/>
          <a:p>
            <a:pPr algn="just">
              <a:spcBef>
                <a:spcPct val="5000"/>
              </a:spcBef>
              <a:defRPr/>
            </a:pPr>
            <a:r>
              <a:rPr kumimoji="1" lang="en-US" altLang="zh-CN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1</a:t>
            </a:r>
            <a:r>
              <a:rPr kumimoji="1"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）一个</a:t>
            </a:r>
            <a:r>
              <a:rPr kumimoji="1" lang="zh-CN" alt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正实数</a:t>
            </a:r>
            <a:r>
              <a:rPr kumimoji="1"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的绝对值是</a:t>
            </a:r>
            <a:r>
              <a:rPr kumimoji="1" lang="en-US" altLang="zh-CN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______</a:t>
            </a:r>
            <a:r>
              <a:rPr kumimoji="1"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，</a:t>
            </a:r>
          </a:p>
          <a:p>
            <a:pPr algn="just">
              <a:spcBef>
                <a:spcPct val="5000"/>
              </a:spcBef>
              <a:defRPr/>
            </a:pPr>
            <a:r>
              <a:rPr kumimoji="1"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      一个</a:t>
            </a:r>
            <a:r>
              <a:rPr kumimoji="1" lang="zh-CN" alt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负实数的</a:t>
            </a:r>
            <a:r>
              <a:rPr kumimoji="1"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绝对值是</a:t>
            </a:r>
            <a:r>
              <a:rPr kumimoji="1" lang="en-US" altLang="zh-CN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_________</a:t>
            </a:r>
            <a:r>
              <a:rPr kumimoji="1"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，</a:t>
            </a:r>
          </a:p>
          <a:p>
            <a:pPr algn="just">
              <a:spcBef>
                <a:spcPct val="5000"/>
              </a:spcBef>
              <a:defRPr/>
            </a:pPr>
            <a:r>
              <a:rPr kumimoji="1"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      零的绝对值是</a:t>
            </a:r>
            <a:r>
              <a:rPr kumimoji="1" lang="en-US" altLang="zh-CN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____</a:t>
            </a:r>
            <a:r>
              <a:rPr kumimoji="1"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宋体" panose="02010600030101010101" pitchFamily="2" charset="-122"/>
              </a:rPr>
              <a:t>。</a:t>
            </a:r>
          </a:p>
        </p:txBody>
      </p:sp>
      <p:graphicFrame>
        <p:nvGraphicFramePr>
          <p:cNvPr id="208900" name="Object 4"/>
          <p:cNvGraphicFramePr>
            <a:graphicFrameLocks noChangeAspect="1"/>
          </p:cNvGraphicFramePr>
          <p:nvPr/>
        </p:nvGraphicFramePr>
        <p:xfrm>
          <a:off x="7770495" y="1702435"/>
          <a:ext cx="3813175" cy="1940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5" r:id="rId6" imgW="25603200" imgH="17373600" progId="Equation.3">
                  <p:embed/>
                </p:oleObj>
              </mc:Choice>
              <mc:Fallback>
                <p:oleObj r:id="rId6" imgW="25603200" imgH="17373600" progId="Equation.3">
                  <p:embed/>
                  <p:pic>
                    <p:nvPicPr>
                      <p:cNvPr id="0" name="Object 4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770495" y="1702435"/>
                        <a:ext cx="3813175" cy="194056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" y="3989072"/>
            <a:ext cx="10363200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4784" tIns="47392" rIns="94784" bIns="47392">
            <a:spAutoFit/>
          </a:bodyPr>
          <a:lstStyle/>
          <a:p>
            <a:pPr eaLnBrk="0" hangingPunct="0"/>
            <a:r>
              <a:rPr lang="en-US" altLang="zh-CN" sz="3600" b="1" dirty="0">
                <a:latin typeface="幼圆" pitchFamily="49" charset="-122"/>
                <a:ea typeface="幼圆" pitchFamily="49" charset="-122"/>
              </a:rPr>
              <a:t>2) </a:t>
            </a:r>
            <a:r>
              <a:rPr lang="zh-CN" altLang="en-US" sz="3600" b="1" dirty="0">
                <a:latin typeface="幼圆" pitchFamily="49" charset="-122"/>
                <a:ea typeface="幼圆" pitchFamily="49" charset="-122"/>
              </a:rPr>
              <a:t>对任何实数</a:t>
            </a:r>
            <a:r>
              <a:rPr lang="en-US" altLang="zh-CN" sz="3600" b="1" dirty="0">
                <a:latin typeface="幼圆" pitchFamily="49" charset="-122"/>
                <a:ea typeface="幼圆" pitchFamily="49" charset="-122"/>
              </a:rPr>
              <a:t>a,</a:t>
            </a:r>
            <a:r>
              <a:rPr lang="zh-CN" altLang="en-US" sz="3600" b="1" dirty="0">
                <a:latin typeface="幼圆" pitchFamily="49" charset="-122"/>
                <a:ea typeface="幼圆" pitchFamily="49" charset="-122"/>
              </a:rPr>
              <a:t>总有</a:t>
            </a:r>
            <a:r>
              <a:rPr lang="en-US" altLang="zh-CN" sz="3600" b="1" dirty="0">
                <a:latin typeface="幼圆" pitchFamily="49" charset="-122"/>
                <a:ea typeface="幼圆" pitchFamily="49" charset="-122"/>
              </a:rPr>
              <a:t>︱a︱____0</a:t>
            </a:r>
            <a:r>
              <a:rPr lang="zh-CN" altLang="en-US" sz="3600" b="1" dirty="0">
                <a:latin typeface="幼圆" pitchFamily="49" charset="-122"/>
                <a:ea typeface="幼圆" pitchFamily="49" charset="-122"/>
              </a:rPr>
              <a:t>。</a:t>
            </a:r>
          </a:p>
        </p:txBody>
      </p:sp>
      <p:sp>
        <p:nvSpPr>
          <p:cNvPr id="208902" name="WordArt 6"/>
          <p:cNvSpPr>
            <a:spLocks noChangeArrowheads="1" noChangeShapeType="1" noTextEdit="1"/>
          </p:cNvSpPr>
          <p:nvPr/>
        </p:nvSpPr>
        <p:spPr bwMode="auto">
          <a:xfrm>
            <a:off x="7985491" y="923018"/>
            <a:ext cx="3541484" cy="635681"/>
          </a:xfrm>
          <a:prstGeom prst="rect">
            <a:avLst/>
          </a:prstGeom>
        </p:spPr>
        <p:txBody>
          <a:bodyPr wrap="none" lIns="94784" tIns="47392" rIns="94784" bIns="47392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5400" kern="10" dirty="0">
                <a:ln w="12700">
                  <a:solidFill>
                    <a:srgbClr val="333333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去绝对值的规律</a:t>
            </a:r>
            <a:r>
              <a:rPr lang="zh-CN" altLang="en-US" sz="3700" kern="10" dirty="0">
                <a:ln w="12700">
                  <a:solidFill>
                    <a:srgbClr val="333333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</p:txBody>
      </p:sp>
      <p:sp>
        <p:nvSpPr>
          <p:cNvPr id="208903" name="WordArt 7"/>
          <p:cNvSpPr>
            <a:spLocks noChangeArrowheads="1" noChangeShapeType="1" noTextEdit="1"/>
          </p:cNvSpPr>
          <p:nvPr/>
        </p:nvSpPr>
        <p:spPr bwMode="auto">
          <a:xfrm>
            <a:off x="321945" y="4782185"/>
            <a:ext cx="7448550" cy="704215"/>
          </a:xfrm>
          <a:prstGeom prst="rect">
            <a:avLst/>
          </a:prstGeom>
        </p:spPr>
        <p:txBody>
          <a:bodyPr wrap="none" lIns="94784" tIns="47392" rIns="94784" bIns="47392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800" kern="10" dirty="0">
                <a:ln w="12700">
                  <a:solidFill>
                    <a:schemeClr val="tx1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体现了绝对值的结果具有非负性</a:t>
            </a:r>
          </a:p>
        </p:txBody>
      </p:sp>
      <p:sp>
        <p:nvSpPr>
          <p:cNvPr id="208904" name="Rectangle 8"/>
          <p:cNvSpPr>
            <a:spLocks noChangeArrowheads="1"/>
          </p:cNvSpPr>
          <p:nvPr/>
        </p:nvSpPr>
        <p:spPr bwMode="auto">
          <a:xfrm>
            <a:off x="5342074" y="1615990"/>
            <a:ext cx="2032000" cy="58815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94784" tIns="47392" rIns="94784" bIns="47392">
            <a:spAutoFit/>
          </a:bodyPr>
          <a:lstStyle/>
          <a:p>
            <a:pPr>
              <a:defRPr/>
            </a:pPr>
            <a:r>
              <a:rPr kumimoji="1"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它本身</a:t>
            </a:r>
          </a:p>
        </p:txBody>
      </p:sp>
      <p:sp>
        <p:nvSpPr>
          <p:cNvPr id="208905" name="Rectangle 9"/>
          <p:cNvSpPr>
            <a:spLocks noChangeArrowheads="1"/>
          </p:cNvSpPr>
          <p:nvPr/>
        </p:nvSpPr>
        <p:spPr bwMode="auto">
          <a:xfrm>
            <a:off x="5235579" y="2236471"/>
            <a:ext cx="2251279" cy="58815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94784" tIns="47392" rIns="94784" bIns="47392">
            <a:spAutoFit/>
          </a:bodyPr>
          <a:lstStyle/>
          <a:p>
            <a:pPr>
              <a:defRPr/>
            </a:pPr>
            <a:r>
              <a:rPr kumimoji="1"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它的相反数</a:t>
            </a:r>
          </a:p>
        </p:txBody>
      </p:sp>
      <p:sp>
        <p:nvSpPr>
          <p:cNvPr id="208906" name="Rectangle 10"/>
          <p:cNvSpPr>
            <a:spLocks noChangeArrowheads="1"/>
          </p:cNvSpPr>
          <p:nvPr/>
        </p:nvSpPr>
        <p:spPr bwMode="auto">
          <a:xfrm>
            <a:off x="3636565" y="2766242"/>
            <a:ext cx="654688" cy="64970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94784" tIns="47392" rIns="94784" bIns="47392">
            <a:spAutoFit/>
          </a:bodyPr>
          <a:lstStyle/>
          <a:p>
            <a:pPr>
              <a:defRPr/>
            </a:pPr>
            <a:r>
              <a:rPr kumimoji="1"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零</a:t>
            </a:r>
          </a:p>
        </p:txBody>
      </p:sp>
      <p:sp>
        <p:nvSpPr>
          <p:cNvPr id="208907" name="Rectangle 11"/>
          <p:cNvSpPr>
            <a:spLocks noChangeArrowheads="1"/>
          </p:cNvSpPr>
          <p:nvPr/>
        </p:nvSpPr>
        <p:spPr bwMode="auto">
          <a:xfrm>
            <a:off x="5747659" y="3671394"/>
            <a:ext cx="957942" cy="9267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4784" tIns="47392" rIns="94784" bIns="47392">
            <a:spAutoFit/>
          </a:bodyPr>
          <a:lstStyle/>
          <a:p>
            <a:r>
              <a:rPr lang="en-US" altLang="zh-CN" sz="5400" b="1" dirty="0">
                <a:solidFill>
                  <a:srgbClr val="FF0000"/>
                </a:solidFill>
                <a:ea typeface="宋体" panose="02010600030101010101" pitchFamily="2" charset="-122"/>
              </a:rPr>
              <a:t>≥</a:t>
            </a:r>
          </a:p>
        </p:txBody>
      </p:sp>
      <p:sp>
        <p:nvSpPr>
          <p:cNvPr id="208908" name="WordArt 12"/>
          <p:cNvSpPr>
            <a:spLocks noChangeArrowheads="1" noChangeShapeType="1" noTextEdit="1"/>
          </p:cNvSpPr>
          <p:nvPr/>
        </p:nvSpPr>
        <p:spPr bwMode="auto">
          <a:xfrm>
            <a:off x="432435" y="5712551"/>
            <a:ext cx="7053943" cy="700314"/>
          </a:xfrm>
          <a:prstGeom prst="rect">
            <a:avLst/>
          </a:prstGeom>
        </p:spPr>
        <p:txBody>
          <a:bodyPr wrap="none" lIns="94784" tIns="47392" rIns="94784" bIns="47392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CN" altLang="en-US" sz="3700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注意：</a:t>
            </a:r>
            <a:r>
              <a:rPr lang="en-US" altLang="zh-CN" sz="3700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zh-CN" altLang="en-US" sz="3700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可以是数也可以是式子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89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8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8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08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8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8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08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08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08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2" grpId="0" animBg="1"/>
      <p:bldP spid="208903" grpId="0" animBg="1"/>
      <p:bldP spid="208905" grpId="0" bldLvl="0" animBg="1"/>
      <p:bldP spid="208906" grpId="0" bldLvl="0" animBg="1"/>
      <p:bldP spid="20890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35" y="836930"/>
            <a:ext cx="1219073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tx1"/>
                </a:solidFill>
              </a:rPr>
              <a:t>在进行</a:t>
            </a:r>
            <a:r>
              <a:rPr lang="zh-CN" altLang="en-US" sz="3600" b="1">
                <a:solidFill>
                  <a:srgbClr val="FF0000"/>
                </a:solidFill>
              </a:rPr>
              <a:t>实数运算</a:t>
            </a:r>
            <a:r>
              <a:rPr lang="zh-CN" altLang="en-US" sz="3600" b="1">
                <a:solidFill>
                  <a:schemeClr val="tx1"/>
                </a:solidFill>
              </a:rPr>
              <a:t>时，</a:t>
            </a:r>
            <a:r>
              <a:rPr lang="zh-CN" altLang="en-US" sz="3600" b="1">
                <a:solidFill>
                  <a:srgbClr val="FF0000"/>
                </a:solidFill>
              </a:rPr>
              <a:t>有理数</a:t>
            </a:r>
            <a:r>
              <a:rPr lang="zh-CN" altLang="en-US" sz="3600" b="1">
                <a:solidFill>
                  <a:schemeClr val="tx1"/>
                </a:solidFill>
              </a:rPr>
              <a:t>的运算</a:t>
            </a:r>
            <a:r>
              <a:rPr lang="zh-CN" altLang="en-US" sz="3600" b="1">
                <a:solidFill>
                  <a:srgbClr val="FF0000"/>
                </a:solidFill>
              </a:rPr>
              <a:t>法则</a:t>
            </a:r>
            <a:r>
              <a:rPr lang="zh-CN" altLang="en-US" sz="3600" b="1">
                <a:solidFill>
                  <a:schemeClr val="tx1"/>
                </a:solidFill>
              </a:rPr>
              <a:t>及</a:t>
            </a:r>
            <a:r>
              <a:rPr lang="zh-CN" altLang="en-US" sz="3600" b="1">
                <a:solidFill>
                  <a:srgbClr val="FF0000"/>
                </a:solidFill>
              </a:rPr>
              <a:t>运算性质</a:t>
            </a:r>
            <a:r>
              <a:rPr lang="zh-CN" altLang="en-US" sz="3600" b="1">
                <a:solidFill>
                  <a:schemeClr val="tx1"/>
                </a:solidFill>
              </a:rPr>
              <a:t>同样适用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91135" y="1577976"/>
            <a:ext cx="86360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/>
              <a:t>例：计算下列各式的值</a:t>
            </a:r>
          </a:p>
        </p:txBody>
      </p:sp>
      <p:graphicFrame>
        <p:nvGraphicFramePr>
          <p:cNvPr id="24580" name="Object 8"/>
          <p:cNvGraphicFramePr>
            <a:graphicFrameLocks noChangeAspect="1"/>
          </p:cNvGraphicFramePr>
          <p:nvPr/>
        </p:nvGraphicFramePr>
        <p:xfrm>
          <a:off x="597535" y="2339975"/>
          <a:ext cx="7409815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3" r:id="rId6" imgW="41452800" imgH="5181600" progId="Equation.DSMT4">
                  <p:embed/>
                </p:oleObj>
              </mc:Choice>
              <mc:Fallback>
                <p:oleObj r:id="rId6" imgW="41452800" imgH="5181600" progId="Equation.DSMT4">
                  <p:embed/>
                  <p:pic>
                    <p:nvPicPr>
                      <p:cNvPr id="0" name="图片 18432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97535" y="2339975"/>
                        <a:ext cx="7409815" cy="70167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1" name="Object 9"/>
          <p:cNvGraphicFramePr>
            <a:graphicFrameLocks noChangeAspect="1"/>
          </p:cNvGraphicFramePr>
          <p:nvPr/>
        </p:nvGraphicFramePr>
        <p:xfrm>
          <a:off x="812800" y="3178810"/>
          <a:ext cx="3970020" cy="2037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4" r:id="rId8" imgW="27432000" imgH="15544800" progId="Equation.DSMT4">
                  <p:embed/>
                </p:oleObj>
              </mc:Choice>
              <mc:Fallback>
                <p:oleObj r:id="rId8" imgW="27432000" imgH="15544800" progId="Equation.DSMT4">
                  <p:embed/>
                  <p:pic>
                    <p:nvPicPr>
                      <p:cNvPr id="0" name="图片 18433"/>
                      <p:cNvPicPr>
                        <a:picLocks noChangeAspect="1"/>
                      </p:cNvPicPr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12800" y="3178810"/>
                        <a:ext cx="3970020" cy="203708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2" name="Object 10"/>
          <p:cNvGraphicFramePr>
            <a:graphicFrameLocks noChangeAspect="1"/>
          </p:cNvGraphicFramePr>
          <p:nvPr/>
        </p:nvGraphicFramePr>
        <p:xfrm>
          <a:off x="5034280" y="3178810"/>
          <a:ext cx="2966720" cy="1927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5" r:id="rId10" imgW="17983200" imgH="15544800" progId="Equation.DSMT4">
                  <p:embed/>
                </p:oleObj>
              </mc:Choice>
              <mc:Fallback>
                <p:oleObj r:id="rId10" imgW="17983200" imgH="15544800" progId="Equation.DSMT4">
                  <p:embed/>
                  <p:pic>
                    <p:nvPicPr>
                      <p:cNvPr id="0" name="图片 18434"/>
                      <p:cNvPicPr>
                        <a:picLocks noChangeAspect="1"/>
                      </p:cNvPicPr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034280" y="3178810"/>
                        <a:ext cx="2966720" cy="192786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8105194" y="2374159"/>
            <a:ext cx="4381614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4784" tIns="47392" rIns="94784" bIns="47392" anchor="ctr"/>
          <a:lstStyle/>
          <a:p>
            <a:pPr algn="ctr"/>
            <a:endParaRPr lang="zh-CN" altLang="en-US" sz="4100" b="1" dirty="0">
              <a:solidFill>
                <a:srgbClr val="FF3300"/>
              </a:solidFill>
              <a:ea typeface="宋体" panose="02010600030101010101" pitchFamily="2" charset="-122"/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8397875" y="2159000"/>
            <a:ext cx="3569970" cy="4540885"/>
          </a:xfrm>
          <a:prstGeom prst="rect">
            <a:avLst/>
          </a:prstGeom>
          <a:noFill/>
          <a:ln w="53975" cmpd="sng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 lIns="94784" tIns="47392" rIns="94784" bIns="47392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700" dirty="0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实数的运算顺序</a:t>
            </a: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先算</a:t>
            </a:r>
            <a:r>
              <a:rPr lang="zh-CN" altLang="en-US" sz="3600" b="1" dirty="0">
                <a:solidFill>
                  <a:srgbClr val="FF3300"/>
                </a:solidFill>
                <a:latin typeface="+mn-ea"/>
                <a:cs typeface="+mn-ea"/>
              </a:rPr>
              <a:t>乘方和开方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，再算</a:t>
            </a:r>
            <a:r>
              <a:rPr lang="zh-CN" altLang="en-US" sz="3600" b="1" dirty="0">
                <a:solidFill>
                  <a:schemeClr val="accent2"/>
                </a:solidFill>
                <a:latin typeface="+mn-ea"/>
                <a:cs typeface="+mn-ea"/>
              </a:rPr>
              <a:t>乘除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，最后算</a:t>
            </a:r>
            <a:r>
              <a:rPr lang="zh-CN" altLang="en-US" sz="3600" b="1" dirty="0">
                <a:solidFill>
                  <a:schemeClr val="hlink"/>
                </a:solidFill>
                <a:latin typeface="+mn-ea"/>
                <a:cs typeface="+mn-ea"/>
              </a:rPr>
              <a:t>加减</a:t>
            </a: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。</a:t>
            </a: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tx1"/>
                </a:solidFill>
                <a:latin typeface="+mn-ea"/>
                <a:cs typeface="+mn-ea"/>
              </a:rPr>
              <a:t>如果遇到括号， 则先进行括号里的运算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 autoUpdateAnimBg="0"/>
      <p:bldP spid="24579" grpId="0" build="p" autoUpdateAnimBg="0"/>
      <p:bldP spid="8" grpId="0" build="allAtOnce" autoUpdateAnimBg="0"/>
      <p:bldP spid="9" grpId="0" bldLvl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36874" name="Text Box 2"/>
          <p:cNvSpPr txBox="1">
            <a:spLocks noChangeArrowheads="1"/>
          </p:cNvSpPr>
          <p:nvPr/>
        </p:nvSpPr>
        <p:spPr bwMode="auto">
          <a:xfrm>
            <a:off x="180975" y="906780"/>
            <a:ext cx="86360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例：计算（结果保留小数点后两位）</a:t>
            </a:r>
          </a:p>
        </p:txBody>
      </p:sp>
      <p:graphicFrame>
        <p:nvGraphicFramePr>
          <p:cNvPr id="25603" name="Object 7"/>
          <p:cNvGraphicFramePr>
            <a:graphicFrameLocks noChangeAspect="1"/>
          </p:cNvGraphicFramePr>
          <p:nvPr/>
        </p:nvGraphicFramePr>
        <p:xfrm>
          <a:off x="1593850" y="1672273"/>
          <a:ext cx="8164830" cy="871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5" r:id="rId5" imgW="1790700" imgH="241300" progId="Equation.DSMT4">
                  <p:embed/>
                </p:oleObj>
              </mc:Choice>
              <mc:Fallback>
                <p:oleObj r:id="rId5" imgW="1790700" imgH="241300" progId="Equation.DSMT4">
                  <p:embed/>
                  <p:pic>
                    <p:nvPicPr>
                      <p:cNvPr id="0" name="图片 19456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3850" y="1672273"/>
                        <a:ext cx="8164830" cy="87122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5" name="Object 8"/>
          <p:cNvGraphicFramePr>
            <a:graphicFrameLocks noChangeAspect="1"/>
          </p:cNvGraphicFramePr>
          <p:nvPr/>
        </p:nvGraphicFramePr>
        <p:xfrm>
          <a:off x="187325" y="2543810"/>
          <a:ext cx="10146665" cy="158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6" r:id="rId7" imgW="2387600" imgH="482600" progId="Equation.DSMT4">
                  <p:embed/>
                </p:oleObj>
              </mc:Choice>
              <mc:Fallback>
                <p:oleObj r:id="rId7" imgW="2387600" imgH="482600" progId="Equation.DSMT4">
                  <p:embed/>
                  <p:pic>
                    <p:nvPicPr>
                      <p:cNvPr id="0" name="图片 19457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87325" y="2543810"/>
                        <a:ext cx="10146665" cy="15875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422400" y="5222240"/>
            <a:ext cx="89408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</a:rPr>
              <a:t>注意：计算过程中数要多保留一位小数</a:t>
            </a:r>
            <a:r>
              <a:rPr lang="zh-CN" altLang="zh-CN" sz="3600" b="1">
                <a:solidFill>
                  <a:srgbClr val="FF0000"/>
                </a:solidFill>
              </a:rPr>
              <a:t>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504825" y="906633"/>
            <a:ext cx="2641600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4784" tIns="47392" rIns="94784" bIns="47392" anchor="ctr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+mn-ea"/>
                <a:cs typeface="Times New Roman" panose="02020603050405020304" charset="0"/>
              </a:rPr>
              <a:t>练习：</a:t>
            </a:r>
            <a:endParaRPr lang="zh-CN" altLang="en-US" sz="3600" b="1" dirty="0">
              <a:solidFill>
                <a:schemeClr val="tx1"/>
              </a:solidFill>
              <a:latin typeface="+mn-ea"/>
              <a:cs typeface="Times New Roman" panose="02020603050405020304" charset="0"/>
            </a:endParaRPr>
          </a:p>
        </p:txBody>
      </p:sp>
      <p:pic>
        <p:nvPicPr>
          <p:cNvPr id="19462" name="Picture 3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53581" y="4793615"/>
            <a:ext cx="4412343" cy="737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5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43330" y="1793240"/>
            <a:ext cx="477266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6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59205" y="3236595"/>
            <a:ext cx="3677920" cy="659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6" name="Rectangle 7"/>
          <p:cNvSpPr>
            <a:spLocks noChangeArrowheads="1"/>
          </p:cNvSpPr>
          <p:nvPr/>
        </p:nvSpPr>
        <p:spPr bwMode="auto">
          <a:xfrm>
            <a:off x="633732" y="1793246"/>
            <a:ext cx="532130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4784" tIns="47392" rIns="94784" bIns="47392">
            <a:spAutoFit/>
          </a:bodyPr>
          <a:lstStyle/>
          <a:p>
            <a:r>
              <a:rPr lang="en-US" altLang="zh-CN" sz="3600" dirty="0">
                <a:solidFill>
                  <a:srgbClr val="000000"/>
                </a:solidFill>
                <a:ea typeface="宋体" panose="02010600030101010101" pitchFamily="2" charset="-122"/>
              </a:rPr>
              <a:t>1.</a:t>
            </a:r>
          </a:p>
        </p:txBody>
      </p:sp>
      <p:sp>
        <p:nvSpPr>
          <p:cNvPr id="19467" name="Rectangle 8"/>
          <p:cNvSpPr>
            <a:spLocks noChangeArrowheads="1"/>
          </p:cNvSpPr>
          <p:nvPr/>
        </p:nvSpPr>
        <p:spPr bwMode="auto">
          <a:xfrm>
            <a:off x="657860" y="3235960"/>
            <a:ext cx="514350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4784" tIns="47392" rIns="94784" bIns="47392">
            <a:spAutoFit/>
          </a:bodyPr>
          <a:lstStyle/>
          <a:p>
            <a:r>
              <a:rPr lang="en-US" altLang="zh-CN" sz="3600" dirty="0">
                <a:solidFill>
                  <a:srgbClr val="000000"/>
                </a:solidFill>
                <a:ea typeface="宋体" panose="02010600030101010101" pitchFamily="2" charset="-122"/>
              </a:rPr>
              <a:t>2.</a:t>
            </a:r>
          </a:p>
        </p:txBody>
      </p:sp>
      <p:sp>
        <p:nvSpPr>
          <p:cNvPr id="19468" name="Rectangle 9"/>
          <p:cNvSpPr>
            <a:spLocks noChangeArrowheads="1"/>
          </p:cNvSpPr>
          <p:nvPr/>
        </p:nvSpPr>
        <p:spPr bwMode="auto">
          <a:xfrm>
            <a:off x="633732" y="4778380"/>
            <a:ext cx="532130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4784" tIns="47392" rIns="94784" bIns="47392">
            <a:spAutoFit/>
          </a:bodyPr>
          <a:lstStyle/>
          <a:p>
            <a:r>
              <a:rPr lang="en-US" altLang="zh-CN" sz="3600" dirty="0">
                <a:solidFill>
                  <a:srgbClr val="000000"/>
                </a:solidFill>
                <a:ea typeface="宋体" panose="02010600030101010101" pitchFamily="2" charset="-122"/>
              </a:rPr>
              <a:t>3.</a:t>
            </a:r>
          </a:p>
        </p:txBody>
      </p:sp>
      <p:graphicFrame>
        <p:nvGraphicFramePr>
          <p:cNvPr id="218122" name="Object 10"/>
          <p:cNvGraphicFramePr>
            <a:graphicFrameLocks noChangeAspect="1"/>
          </p:cNvGraphicFramePr>
          <p:nvPr/>
        </p:nvGraphicFramePr>
        <p:xfrm>
          <a:off x="7244080" y="1793240"/>
          <a:ext cx="191897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9" imgW="12192000" imgH="5486400" progId="Equation.DSMT4">
                  <p:embed/>
                </p:oleObj>
              </mc:Choice>
              <mc:Fallback>
                <p:oleObj name="Equation" r:id="rId9" imgW="12192000" imgH="5486400" progId="Equation.DSMT4">
                  <p:embed/>
                  <p:pic>
                    <p:nvPicPr>
                      <p:cNvPr id="0" name="Object 10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244080" y="1793240"/>
                        <a:ext cx="1918970" cy="647700"/>
                      </a:xfrm>
                      <a:prstGeom prst="rect">
                        <a:avLst/>
                      </a:prstGeom>
                      <a:solidFill>
                        <a:srgbClr val="99FF99"/>
                      </a:solidFill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8123" name="Object 11"/>
          <p:cNvGraphicFramePr>
            <a:graphicFrameLocks noChangeAspect="1"/>
          </p:cNvGraphicFramePr>
          <p:nvPr/>
        </p:nvGraphicFramePr>
        <p:xfrm>
          <a:off x="7244172" y="3236781"/>
          <a:ext cx="1058333" cy="606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quation" r:id="rId11" imgW="5181600" imgH="3962400" progId="Equation.DSMT4">
                  <p:embed/>
                </p:oleObj>
              </mc:Choice>
              <mc:Fallback>
                <p:oleObj name="Equation" r:id="rId11" imgW="5181600" imgH="3962400" progId="Equation.DSMT4">
                  <p:embed/>
                  <p:pic>
                    <p:nvPicPr>
                      <p:cNvPr id="0" name="Object 11"/>
                      <p:cNvPicPr>
                        <a:picLocks noChangeAspect="1"/>
                      </p:cNvPicPr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244172" y="3236781"/>
                        <a:ext cx="1058333" cy="606426"/>
                      </a:xfrm>
                      <a:prstGeom prst="rect">
                        <a:avLst/>
                      </a:prstGeom>
                      <a:solidFill>
                        <a:srgbClr val="99FF99"/>
                      </a:solidFill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8124" name="Object 12"/>
          <p:cNvGraphicFramePr>
            <a:graphicFrameLocks noChangeAspect="1"/>
          </p:cNvGraphicFramePr>
          <p:nvPr/>
        </p:nvGraphicFramePr>
        <p:xfrm>
          <a:off x="7244080" y="4779010"/>
          <a:ext cx="1240790" cy="639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quation" r:id="rId13" imgW="241300" imgH="165100" progId="Equation.DSMT4">
                  <p:embed/>
                </p:oleObj>
              </mc:Choice>
              <mc:Fallback>
                <p:oleObj name="Equation" r:id="rId13" imgW="241300" imgH="165100" progId="Equation.DSMT4">
                  <p:embed/>
                  <p:pic>
                    <p:nvPicPr>
                      <p:cNvPr id="0" name="Object 12"/>
                      <p:cNvPicPr>
                        <a:picLocks noChangeAspect="1"/>
                      </p:cNvPicPr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244080" y="4779010"/>
                        <a:ext cx="1240790" cy="639445"/>
                      </a:xfrm>
                      <a:prstGeom prst="rect">
                        <a:avLst/>
                      </a:prstGeom>
                      <a:solidFill>
                        <a:srgbClr val="99FF99"/>
                      </a:solidFill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graphicFrame>
        <p:nvGraphicFramePr>
          <p:cNvPr id="7" name="对象 6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638800" y="3329305"/>
          <a:ext cx="914400" cy="1987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r:id="rId15" imgW="914400" imgH="198755" progId="Equation.KSEE3">
                  <p:embed/>
                </p:oleObj>
              </mc:Choice>
              <mc:Fallback>
                <p:oleObj r:id="rId15" imgW="914400" imgH="198755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638800" y="3329305"/>
                        <a:ext cx="914400" cy="1987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5323205" y="4994275"/>
            <a:ext cx="69278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81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812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812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8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18078" y="1008109"/>
            <a:ext cx="11742056" cy="1462238"/>
          </a:xfrm>
          <a:prstGeom prst="rect">
            <a:avLst/>
          </a:prstGeom>
          <a:noFill/>
          <a:ln w="38100" cmpd="dbl">
            <a:noFill/>
            <a:miter lim="800000"/>
          </a:ln>
          <a:effectLst/>
        </p:spPr>
        <p:txBody>
          <a:bodyPr wrap="square" lIns="94784" tIns="47392" rIns="94784" bIns="47392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altLang="zh-CN" sz="3700" b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       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在实数范围内，相反数、倒数、绝对值的意义和有理数范围内的相反数、倒数、绝对值的意义完全一样。</a:t>
            </a:r>
          </a:p>
        </p:txBody>
      </p:sp>
      <p:graphicFrame>
        <p:nvGraphicFramePr>
          <p:cNvPr id="208900" name="Object 4"/>
          <p:cNvGraphicFramePr>
            <a:graphicFrameLocks noChangeAspect="1"/>
          </p:cNvGraphicFramePr>
          <p:nvPr/>
        </p:nvGraphicFramePr>
        <p:xfrm>
          <a:off x="1351280" y="3300730"/>
          <a:ext cx="5428615" cy="27628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7" r:id="rId5" imgW="25603200" imgH="17373600" progId="Equation.3">
                  <p:embed/>
                </p:oleObj>
              </mc:Choice>
              <mc:Fallback>
                <p:oleObj r:id="rId5" imgW="25603200" imgH="17373600" progId="Equation.3">
                  <p:embed/>
                  <p:pic>
                    <p:nvPicPr>
                      <p:cNvPr id="0" name="Object 4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51280" y="3300730"/>
                        <a:ext cx="5428615" cy="276288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8902" name="WordArt 6"/>
          <p:cNvSpPr>
            <a:spLocks noChangeArrowheads="1" noChangeShapeType="1" noTextEdit="1"/>
          </p:cNvSpPr>
          <p:nvPr/>
        </p:nvSpPr>
        <p:spPr bwMode="auto">
          <a:xfrm>
            <a:off x="1351011" y="2664823"/>
            <a:ext cx="3541484" cy="635681"/>
          </a:xfrm>
          <a:prstGeom prst="rect">
            <a:avLst/>
          </a:prstGeom>
        </p:spPr>
        <p:txBody>
          <a:bodyPr wrap="none" lIns="94784" tIns="47392" rIns="94784" bIns="47392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5400" kern="10" dirty="0">
                <a:ln w="12700">
                  <a:solidFill>
                    <a:srgbClr val="333333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去绝对值的规律</a:t>
            </a:r>
            <a:r>
              <a:rPr lang="zh-CN" altLang="en-US" sz="3700" kern="10" dirty="0">
                <a:ln w="12700">
                  <a:solidFill>
                    <a:srgbClr val="333333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34214870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A000120150716A04KPBG</Template>
  <TotalTime>33</TotalTime>
  <Words>573</Words>
  <Application>Microsoft Office PowerPoint</Application>
  <PresentationFormat>自定义</PresentationFormat>
  <Paragraphs>93</Paragraphs>
  <Slides>16</Slides>
  <Notes>14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5</vt:i4>
      </vt:variant>
      <vt:variant>
        <vt:lpstr>幻灯片标题</vt:lpstr>
      </vt:variant>
      <vt:variant>
        <vt:i4>16</vt:i4>
      </vt:variant>
    </vt:vector>
  </HeadingPairs>
  <TitlesOfParts>
    <vt:vector size="22" baseType="lpstr">
      <vt:lpstr>Office 主题</vt:lpstr>
      <vt:lpstr>MathType 6.0 Equation</vt:lpstr>
      <vt:lpstr>公式</vt:lpstr>
      <vt:lpstr>Microsoft 公式 3.0</vt:lpstr>
      <vt:lpstr>Equation</vt:lpstr>
      <vt:lpstr>Equation.KSEE3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hanjibin</dc:creator>
  <cp:lastModifiedBy>ckb</cp:lastModifiedBy>
  <cp:revision>492</cp:revision>
  <dcterms:created xsi:type="dcterms:W3CDTF">2017-03-29T03:26:00Z</dcterms:created>
  <dcterms:modified xsi:type="dcterms:W3CDTF">2020-04-24T02:21:26Z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